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2" r:id="rId4"/>
    <p:sldId id="273" r:id="rId5"/>
    <p:sldId id="274" r:id="rId6"/>
    <p:sldId id="263" r:id="rId7"/>
    <p:sldId id="257" r:id="rId8"/>
    <p:sldId id="268" r:id="rId9"/>
    <p:sldId id="269" r:id="rId10"/>
    <p:sldId id="270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7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12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0E8F8-25EF-9943-B5CC-9D6869773707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4A0E9-95A1-3A42-9D59-7E0B1604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A0E9-95A1-3A42-9D59-7E0B160404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0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A0E9-95A1-3A42-9D59-7E0B160404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0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A0E9-95A1-3A42-9D59-7E0B160404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A0E9-95A1-3A42-9D59-7E0B160404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3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A0E9-95A1-3A42-9D59-7E0B160404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11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A0E9-95A1-3A42-9D59-7E0B160404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A0E9-95A1-3A42-9D59-7E0B160404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A0E9-95A1-3A42-9D59-7E0B160404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412202" y="1996367"/>
            <a:ext cx="4103148" cy="2865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39" y="1614008"/>
            <a:ext cx="3799644" cy="37996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12202" y="4967793"/>
            <a:ext cx="4103148" cy="481615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BD4D4B-5246-F641-9398-957BB7A56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7097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5C1751A-4833-0946-B24C-204A29889E64}"/>
              </a:ext>
            </a:extLst>
          </p:cNvPr>
          <p:cNvSpPr/>
          <p:nvPr userDrawn="1"/>
        </p:nvSpPr>
        <p:spPr>
          <a:xfrm>
            <a:off x="0" y="0"/>
            <a:ext cx="1870970" cy="6858000"/>
          </a:xfrm>
          <a:prstGeom prst="rect">
            <a:avLst/>
          </a:prstGeom>
          <a:solidFill>
            <a:schemeClr val="tx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55F6E794-B705-DE4C-A694-C5111E567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841" y="1757780"/>
            <a:ext cx="1452916" cy="67776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1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/>
              <a:t>Presentation</a:t>
            </a:r>
            <a:endParaRPr lang="en-US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="" xmlns:a16="http://schemas.microsoft.com/office/drawing/2014/main" id="{6285E23C-185E-3E4C-9BCB-7F9DC2BE8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5610" y="6384242"/>
            <a:ext cx="37975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EAA4A4A-BD84-2F40-AD92-9AA7F83854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79F4246-95BB-974F-9F54-ADEB1300EC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39" y="146344"/>
            <a:ext cx="1465093" cy="14650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73189" y="2"/>
            <a:ext cx="7270811" cy="6857999"/>
          </a:xfrm>
          <a:prstGeom prst="rect">
            <a:avLst/>
          </a:pr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2299317" y="4825753"/>
            <a:ext cx="6569476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2474650" y="2121763"/>
            <a:ext cx="6243222" cy="2530136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AA756C-1D7A-5E43-8C7F-80825AF7FC08}"/>
              </a:ext>
            </a:extLst>
          </p:cNvPr>
          <p:cNvSpPr/>
          <p:nvPr userDrawn="1"/>
        </p:nvSpPr>
        <p:spPr>
          <a:xfrm>
            <a:off x="0" y="0"/>
            <a:ext cx="1870970" cy="6858000"/>
          </a:xfrm>
          <a:prstGeom prst="rect">
            <a:avLst/>
          </a:prstGeom>
          <a:solidFill>
            <a:schemeClr val="tx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807A062C-8421-A442-AF43-36290C956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841" y="1757780"/>
            <a:ext cx="1452916" cy="67776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1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/>
              <a:t>Presentation</a:t>
            </a:r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="" xmlns:a16="http://schemas.microsoft.com/office/drawing/2014/main" id="{1F0E33BB-F766-B046-89E0-DE33ACB6D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5610" y="6384242"/>
            <a:ext cx="37975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EAA4A4A-BD84-2F40-AD92-9AA7F83854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D3A6ED-4877-5040-91F3-099CA8A7CB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55" y="137652"/>
            <a:ext cx="1482477" cy="1482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5029" y="1221943"/>
            <a:ext cx="4003831" cy="47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7848" y="1221943"/>
            <a:ext cx="2339822" cy="47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05FD69-02EE-934C-85BC-35370DEC2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7097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DC93FEB-2F50-2B4C-8FBB-FEB8DD251617}"/>
              </a:ext>
            </a:extLst>
          </p:cNvPr>
          <p:cNvSpPr/>
          <p:nvPr userDrawn="1"/>
        </p:nvSpPr>
        <p:spPr>
          <a:xfrm>
            <a:off x="0" y="0"/>
            <a:ext cx="1870970" cy="6858000"/>
          </a:xfrm>
          <a:prstGeom prst="rect">
            <a:avLst/>
          </a:prstGeom>
          <a:solidFill>
            <a:schemeClr val="tx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ooter Placeholder 3">
            <a:extLst>
              <a:ext uri="{FF2B5EF4-FFF2-40B4-BE49-F238E27FC236}">
                <a16:creationId xmlns="" xmlns:a16="http://schemas.microsoft.com/office/drawing/2014/main" id="{AFB7B03F-2ADF-6A4A-9A99-32BC8E681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841" y="1757780"/>
            <a:ext cx="1452916" cy="67776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1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/>
              <a:t>Presentation</a:t>
            </a:r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="" xmlns:a16="http://schemas.microsoft.com/office/drawing/2014/main" id="{2930A83A-970C-7449-8E1D-29DA437BE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5610" y="6384242"/>
            <a:ext cx="37975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EAA4A4A-BD84-2F40-AD92-9AA7F83854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3DC3953-FB4D-2241-8723-5E486C5D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39" y="146344"/>
            <a:ext cx="1465093" cy="14650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E37D48-6D00-C74D-B3F7-97226D681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7097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89D5F9-9A59-E842-8828-E1E89526D905}"/>
              </a:ext>
            </a:extLst>
          </p:cNvPr>
          <p:cNvSpPr/>
          <p:nvPr userDrawn="1"/>
        </p:nvSpPr>
        <p:spPr>
          <a:xfrm>
            <a:off x="0" y="0"/>
            <a:ext cx="1870970" cy="6858000"/>
          </a:xfrm>
          <a:prstGeom prst="rect">
            <a:avLst/>
          </a:prstGeom>
          <a:solidFill>
            <a:schemeClr val="tx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6C632D4E-5A53-4449-AB6D-5A05C7CDC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841" y="1757780"/>
            <a:ext cx="1452916" cy="67776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1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/>
              <a:t>Presentation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E3158DFC-F28F-4D43-9B17-CF12EA227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5610" y="6384242"/>
            <a:ext cx="37975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EAA4A4A-BD84-2F40-AD92-9AA7F83854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EE50816-B3DD-1D4D-BFAB-468DA172A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39" y="146344"/>
            <a:ext cx="1465093" cy="14650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EFFB42-71B2-9F4B-98FB-E02A358D1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7097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F19154D-6CCD-D543-B9D5-83CE86807E0A}"/>
              </a:ext>
            </a:extLst>
          </p:cNvPr>
          <p:cNvSpPr/>
          <p:nvPr userDrawn="1"/>
        </p:nvSpPr>
        <p:spPr>
          <a:xfrm>
            <a:off x="0" y="0"/>
            <a:ext cx="1870970" cy="6858000"/>
          </a:xfrm>
          <a:prstGeom prst="rect">
            <a:avLst/>
          </a:prstGeom>
          <a:solidFill>
            <a:schemeClr val="tx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E64B12D1-E86A-FC4F-B123-9654589AA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841" y="1757780"/>
            <a:ext cx="1452916" cy="67776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1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/>
              <a:t>Presentation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C75D7F9D-2250-8645-AC04-8C891D6F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5610" y="6384242"/>
            <a:ext cx="37975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EAA4A4A-BD84-2F40-AD92-9AA7F83854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1FACB4E-DE0A-2C48-99BB-1EFD6E6D8F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39" y="146344"/>
            <a:ext cx="1465093" cy="14650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5028" y="204186"/>
            <a:ext cx="6702642" cy="648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5028" y="999370"/>
            <a:ext cx="6702642" cy="5749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50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ln>
            <a:noFill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Digital Banking Transformation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3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D22E6A6-9556-0C4F-A570-192BBB9AF23F}"/>
              </a:ext>
            </a:extLst>
          </p:cNvPr>
          <p:cNvSpPr/>
          <p:nvPr/>
        </p:nvSpPr>
        <p:spPr>
          <a:xfrm>
            <a:off x="0" y="1724297"/>
            <a:ext cx="9144000" cy="45785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4" y="578746"/>
            <a:ext cx="6702642" cy="648071"/>
          </a:xfrm>
        </p:spPr>
        <p:txBody>
          <a:bodyPr>
            <a:normAutofit fontScale="90000"/>
          </a:bodyPr>
          <a:lstStyle/>
          <a:p>
            <a:r>
              <a:rPr lang="en-US" dirty="0"/>
              <a:t>Y&amp;L Banking Industry </a:t>
            </a:r>
            <a:br>
              <a:rPr lang="en-US" dirty="0"/>
            </a:br>
            <a:r>
              <a:rPr lang="en-US" dirty="0"/>
              <a:t>Digital Transformation Offerings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5609" y="6384242"/>
            <a:ext cx="379753" cy="365125"/>
          </a:xfrm>
          <a:prstGeom prst="rect">
            <a:avLst/>
          </a:prstGeom>
        </p:spPr>
        <p:txBody>
          <a:bodyPr/>
          <a:lstStyle/>
          <a:p>
            <a:fld id="{DEAA4A4A-BD84-2F40-AD92-9AA7F838543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BC341B93-FF74-DD4C-837F-A563D3987F75}"/>
              </a:ext>
            </a:extLst>
          </p:cNvPr>
          <p:cNvSpPr/>
          <p:nvPr/>
        </p:nvSpPr>
        <p:spPr>
          <a:xfrm>
            <a:off x="232974" y="1913709"/>
            <a:ext cx="8644695" cy="717591"/>
          </a:xfrm>
          <a:prstGeom prst="rect">
            <a:avLst/>
          </a:prstGeom>
          <a:solidFill>
            <a:srgbClr val="E1F1FB">
              <a:alpha val="89804"/>
            </a:srgbClr>
          </a:solidFill>
          <a:ln w="38100">
            <a:solidFill>
              <a:srgbClr val="005B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: Shape 50">
            <a:extLst>
              <a:ext uri="{FF2B5EF4-FFF2-40B4-BE49-F238E27FC236}">
                <a16:creationId xmlns="" xmlns:a16="http://schemas.microsoft.com/office/drawing/2014/main" id="{96DA82C2-71AC-D14B-A4F5-344205266DBB}"/>
              </a:ext>
            </a:extLst>
          </p:cNvPr>
          <p:cNvSpPr/>
          <p:nvPr/>
        </p:nvSpPr>
        <p:spPr>
          <a:xfrm>
            <a:off x="232975" y="3925099"/>
            <a:ext cx="8644694" cy="2164593"/>
          </a:xfrm>
          <a:custGeom>
            <a:avLst/>
            <a:gdLst>
              <a:gd name="connsiteX0" fmla="*/ 8315394 w 11538527"/>
              <a:gd name="connsiteY0" fmla="*/ 0 h 2889196"/>
              <a:gd name="connsiteX1" fmla="*/ 8317730 w 11538527"/>
              <a:gd name="connsiteY1" fmla="*/ 2358 h 2889196"/>
              <a:gd name="connsiteX2" fmla="*/ 11538527 w 11538527"/>
              <a:gd name="connsiteY2" fmla="*/ 2358 h 2889196"/>
              <a:gd name="connsiteX3" fmla="*/ 11538527 w 11538527"/>
              <a:gd name="connsiteY3" fmla="*/ 1256717 h 2889196"/>
              <a:gd name="connsiteX4" fmla="*/ 8947892 w 11538527"/>
              <a:gd name="connsiteY4" fmla="*/ 1256717 h 2889196"/>
              <a:gd name="connsiteX5" fmla="*/ 7300632 w 11538527"/>
              <a:gd name="connsiteY5" fmla="*/ 2889195 h 2889196"/>
              <a:gd name="connsiteX6" fmla="*/ 7300632 w 11538527"/>
              <a:gd name="connsiteY6" fmla="*/ 2889195 h 2889196"/>
              <a:gd name="connsiteX7" fmla="*/ 7300631 w 11538527"/>
              <a:gd name="connsiteY7" fmla="*/ 2889195 h 2889196"/>
              <a:gd name="connsiteX8" fmla="*/ 7300631 w 11538527"/>
              <a:gd name="connsiteY8" fmla="*/ 2889196 h 2889196"/>
              <a:gd name="connsiteX9" fmla="*/ 7300630 w 11538527"/>
              <a:gd name="connsiteY9" fmla="*/ 2889195 h 2889196"/>
              <a:gd name="connsiteX10" fmla="*/ 0 w 11538527"/>
              <a:gd name="connsiteY10" fmla="*/ 2889195 h 2889196"/>
              <a:gd name="connsiteX11" fmla="*/ 0 w 11538527"/>
              <a:gd name="connsiteY11" fmla="*/ 1634836 h 2889196"/>
              <a:gd name="connsiteX12" fmla="*/ 6665755 w 11538527"/>
              <a:gd name="connsiteY12" fmla="*/ 1634836 h 2889196"/>
              <a:gd name="connsiteX13" fmla="*/ 8310281 w 11538527"/>
              <a:gd name="connsiteY13" fmla="*/ 5068 h 2889196"/>
              <a:gd name="connsiteX14" fmla="*/ 8310281 w 11538527"/>
              <a:gd name="connsiteY14" fmla="*/ 2358 h 2889196"/>
              <a:gd name="connsiteX15" fmla="*/ 8313015 w 11538527"/>
              <a:gd name="connsiteY15" fmla="*/ 2358 h 288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38527" h="2889196">
                <a:moveTo>
                  <a:pt x="8315394" y="0"/>
                </a:moveTo>
                <a:lnTo>
                  <a:pt x="8317730" y="2358"/>
                </a:lnTo>
                <a:lnTo>
                  <a:pt x="11538527" y="2358"/>
                </a:lnTo>
                <a:lnTo>
                  <a:pt x="11538527" y="1256717"/>
                </a:lnTo>
                <a:lnTo>
                  <a:pt x="8947892" y="1256717"/>
                </a:lnTo>
                <a:lnTo>
                  <a:pt x="7300632" y="2889195"/>
                </a:lnTo>
                <a:lnTo>
                  <a:pt x="7300632" y="2889195"/>
                </a:lnTo>
                <a:lnTo>
                  <a:pt x="7300631" y="2889195"/>
                </a:lnTo>
                <a:lnTo>
                  <a:pt x="7300631" y="2889196"/>
                </a:lnTo>
                <a:lnTo>
                  <a:pt x="7300630" y="2889195"/>
                </a:lnTo>
                <a:lnTo>
                  <a:pt x="0" y="2889195"/>
                </a:lnTo>
                <a:lnTo>
                  <a:pt x="0" y="1634836"/>
                </a:lnTo>
                <a:lnTo>
                  <a:pt x="6665755" y="1634836"/>
                </a:lnTo>
                <a:lnTo>
                  <a:pt x="8310281" y="5068"/>
                </a:lnTo>
                <a:lnTo>
                  <a:pt x="8310281" y="2358"/>
                </a:lnTo>
                <a:lnTo>
                  <a:pt x="8313015" y="2358"/>
                </a:lnTo>
                <a:close/>
              </a:path>
            </a:pathLst>
          </a:custGeom>
          <a:solidFill>
            <a:srgbClr val="E1F1FB">
              <a:alpha val="89804"/>
            </a:srgbClr>
          </a:solidFill>
          <a:ln w="38100">
            <a:solidFill>
              <a:srgbClr val="005B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3" name="Freeform: Shape 55">
            <a:extLst>
              <a:ext uri="{FF2B5EF4-FFF2-40B4-BE49-F238E27FC236}">
                <a16:creationId xmlns="" xmlns:a16="http://schemas.microsoft.com/office/drawing/2014/main" id="{947EE48A-3DCC-E945-AA8A-F5C744825B6F}"/>
              </a:ext>
            </a:extLst>
          </p:cNvPr>
          <p:cNvSpPr/>
          <p:nvPr/>
        </p:nvSpPr>
        <p:spPr>
          <a:xfrm>
            <a:off x="232974" y="2783472"/>
            <a:ext cx="8644695" cy="2224591"/>
          </a:xfrm>
          <a:custGeom>
            <a:avLst/>
            <a:gdLst>
              <a:gd name="connsiteX0" fmla="*/ 0 w 11538529"/>
              <a:gd name="connsiteY0" fmla="*/ 0 h 3058731"/>
              <a:gd name="connsiteX1" fmla="*/ 7300633 w 11538529"/>
              <a:gd name="connsiteY1" fmla="*/ 0 h 3058731"/>
              <a:gd name="connsiteX2" fmla="*/ 7300633 w 11538529"/>
              <a:gd name="connsiteY2" fmla="*/ 3641 h 3058731"/>
              <a:gd name="connsiteX3" fmla="*/ 11538529 w 11538529"/>
              <a:gd name="connsiteY3" fmla="*/ 3641 h 3058731"/>
              <a:gd name="connsiteX4" fmla="*/ 11538529 w 11538529"/>
              <a:gd name="connsiteY4" fmla="*/ 1258000 h 3058731"/>
              <a:gd name="connsiteX5" fmla="*/ 8208554 w 11538529"/>
              <a:gd name="connsiteY5" fmla="*/ 1258000 h 3058731"/>
              <a:gd name="connsiteX6" fmla="*/ 7300633 w 11538529"/>
              <a:gd name="connsiteY6" fmla="*/ 2157774 h 3058731"/>
              <a:gd name="connsiteX7" fmla="*/ 7300633 w 11538529"/>
              <a:gd name="connsiteY7" fmla="*/ 2162230 h 3058731"/>
              <a:gd name="connsiteX8" fmla="*/ 6396015 w 11538529"/>
              <a:gd name="connsiteY8" fmla="*/ 3058731 h 3058731"/>
              <a:gd name="connsiteX9" fmla="*/ 0 w 11538529"/>
              <a:gd name="connsiteY9" fmla="*/ 3058731 h 3058731"/>
              <a:gd name="connsiteX0" fmla="*/ 0 w 11538529"/>
              <a:gd name="connsiteY0" fmla="*/ 0 h 3058731"/>
              <a:gd name="connsiteX1" fmla="*/ 7300633 w 11538529"/>
              <a:gd name="connsiteY1" fmla="*/ 0 h 3058731"/>
              <a:gd name="connsiteX2" fmla="*/ 7300633 w 11538529"/>
              <a:gd name="connsiteY2" fmla="*/ 3641 h 3058731"/>
              <a:gd name="connsiteX3" fmla="*/ 11538529 w 11538529"/>
              <a:gd name="connsiteY3" fmla="*/ 3641 h 3058731"/>
              <a:gd name="connsiteX4" fmla="*/ 11538529 w 11538529"/>
              <a:gd name="connsiteY4" fmla="*/ 1258000 h 3058731"/>
              <a:gd name="connsiteX5" fmla="*/ 8208554 w 11538529"/>
              <a:gd name="connsiteY5" fmla="*/ 1258000 h 3058731"/>
              <a:gd name="connsiteX6" fmla="*/ 7300633 w 11538529"/>
              <a:gd name="connsiteY6" fmla="*/ 2157774 h 3058731"/>
              <a:gd name="connsiteX7" fmla="*/ 7300633 w 11538529"/>
              <a:gd name="connsiteY7" fmla="*/ 2162230 h 3058731"/>
              <a:gd name="connsiteX8" fmla="*/ 6396015 w 11538529"/>
              <a:gd name="connsiteY8" fmla="*/ 2959340 h 3058731"/>
              <a:gd name="connsiteX9" fmla="*/ 0 w 11538529"/>
              <a:gd name="connsiteY9" fmla="*/ 3058731 h 3058731"/>
              <a:gd name="connsiteX10" fmla="*/ 0 w 11538529"/>
              <a:gd name="connsiteY10" fmla="*/ 0 h 3058731"/>
              <a:gd name="connsiteX0" fmla="*/ 0 w 11538529"/>
              <a:gd name="connsiteY0" fmla="*/ 0 h 2969279"/>
              <a:gd name="connsiteX1" fmla="*/ 7300633 w 11538529"/>
              <a:gd name="connsiteY1" fmla="*/ 0 h 2969279"/>
              <a:gd name="connsiteX2" fmla="*/ 7300633 w 11538529"/>
              <a:gd name="connsiteY2" fmla="*/ 3641 h 2969279"/>
              <a:gd name="connsiteX3" fmla="*/ 11538529 w 11538529"/>
              <a:gd name="connsiteY3" fmla="*/ 3641 h 2969279"/>
              <a:gd name="connsiteX4" fmla="*/ 11538529 w 11538529"/>
              <a:gd name="connsiteY4" fmla="*/ 1258000 h 2969279"/>
              <a:gd name="connsiteX5" fmla="*/ 8208554 w 11538529"/>
              <a:gd name="connsiteY5" fmla="*/ 1258000 h 2969279"/>
              <a:gd name="connsiteX6" fmla="*/ 7300633 w 11538529"/>
              <a:gd name="connsiteY6" fmla="*/ 2157774 h 2969279"/>
              <a:gd name="connsiteX7" fmla="*/ 7300633 w 11538529"/>
              <a:gd name="connsiteY7" fmla="*/ 2162230 h 2969279"/>
              <a:gd name="connsiteX8" fmla="*/ 6396015 w 11538529"/>
              <a:gd name="connsiteY8" fmla="*/ 2959340 h 2969279"/>
              <a:gd name="connsiteX9" fmla="*/ 0 w 11538529"/>
              <a:gd name="connsiteY9" fmla="*/ 2969279 h 2969279"/>
              <a:gd name="connsiteX10" fmla="*/ 0 w 11538529"/>
              <a:gd name="connsiteY10" fmla="*/ 0 h 2969279"/>
              <a:gd name="connsiteX0" fmla="*/ 0 w 11538529"/>
              <a:gd name="connsiteY0" fmla="*/ 0 h 2969279"/>
              <a:gd name="connsiteX1" fmla="*/ 7300633 w 11538529"/>
              <a:gd name="connsiteY1" fmla="*/ 0 h 2969279"/>
              <a:gd name="connsiteX2" fmla="*/ 7300633 w 11538529"/>
              <a:gd name="connsiteY2" fmla="*/ 3641 h 2969279"/>
              <a:gd name="connsiteX3" fmla="*/ 11538529 w 11538529"/>
              <a:gd name="connsiteY3" fmla="*/ 3641 h 2969279"/>
              <a:gd name="connsiteX4" fmla="*/ 11538529 w 11538529"/>
              <a:gd name="connsiteY4" fmla="*/ 1258000 h 2969279"/>
              <a:gd name="connsiteX5" fmla="*/ 8208554 w 11538529"/>
              <a:gd name="connsiteY5" fmla="*/ 1258000 h 2969279"/>
              <a:gd name="connsiteX6" fmla="*/ 7300633 w 11538529"/>
              <a:gd name="connsiteY6" fmla="*/ 2157774 h 2969279"/>
              <a:gd name="connsiteX7" fmla="*/ 7300633 w 11538529"/>
              <a:gd name="connsiteY7" fmla="*/ 2162230 h 2969279"/>
              <a:gd name="connsiteX8" fmla="*/ 6574920 w 11538529"/>
              <a:gd name="connsiteY8" fmla="*/ 2939462 h 2969279"/>
              <a:gd name="connsiteX9" fmla="*/ 0 w 11538529"/>
              <a:gd name="connsiteY9" fmla="*/ 2969279 h 2969279"/>
              <a:gd name="connsiteX10" fmla="*/ 0 w 11538529"/>
              <a:gd name="connsiteY10" fmla="*/ 0 h 2969279"/>
              <a:gd name="connsiteX0" fmla="*/ 0 w 11538529"/>
              <a:gd name="connsiteY0" fmla="*/ 0 h 2969279"/>
              <a:gd name="connsiteX1" fmla="*/ 7300633 w 11538529"/>
              <a:gd name="connsiteY1" fmla="*/ 0 h 2969279"/>
              <a:gd name="connsiteX2" fmla="*/ 7300633 w 11538529"/>
              <a:gd name="connsiteY2" fmla="*/ 3641 h 2969279"/>
              <a:gd name="connsiteX3" fmla="*/ 11538529 w 11538529"/>
              <a:gd name="connsiteY3" fmla="*/ 3641 h 2969279"/>
              <a:gd name="connsiteX4" fmla="*/ 11538529 w 11538529"/>
              <a:gd name="connsiteY4" fmla="*/ 1258000 h 2969279"/>
              <a:gd name="connsiteX5" fmla="*/ 8208554 w 11538529"/>
              <a:gd name="connsiteY5" fmla="*/ 1258000 h 2969279"/>
              <a:gd name="connsiteX6" fmla="*/ 7300633 w 11538529"/>
              <a:gd name="connsiteY6" fmla="*/ 2157774 h 2969279"/>
              <a:gd name="connsiteX7" fmla="*/ 7380146 w 11538529"/>
              <a:gd name="connsiteY7" fmla="*/ 2142352 h 2969279"/>
              <a:gd name="connsiteX8" fmla="*/ 6574920 w 11538529"/>
              <a:gd name="connsiteY8" fmla="*/ 2939462 h 2969279"/>
              <a:gd name="connsiteX9" fmla="*/ 0 w 11538529"/>
              <a:gd name="connsiteY9" fmla="*/ 2969279 h 2969279"/>
              <a:gd name="connsiteX10" fmla="*/ 0 w 11538529"/>
              <a:gd name="connsiteY10" fmla="*/ 0 h 2969279"/>
              <a:gd name="connsiteX0" fmla="*/ 0 w 11538529"/>
              <a:gd name="connsiteY0" fmla="*/ 0 h 2969279"/>
              <a:gd name="connsiteX1" fmla="*/ 7300633 w 11538529"/>
              <a:gd name="connsiteY1" fmla="*/ 0 h 2969279"/>
              <a:gd name="connsiteX2" fmla="*/ 7300633 w 11538529"/>
              <a:gd name="connsiteY2" fmla="*/ 3641 h 2969279"/>
              <a:gd name="connsiteX3" fmla="*/ 11538529 w 11538529"/>
              <a:gd name="connsiteY3" fmla="*/ 3641 h 2969279"/>
              <a:gd name="connsiteX4" fmla="*/ 11538529 w 11538529"/>
              <a:gd name="connsiteY4" fmla="*/ 1258000 h 2969279"/>
              <a:gd name="connsiteX5" fmla="*/ 8208554 w 11538529"/>
              <a:gd name="connsiteY5" fmla="*/ 1258000 h 2969279"/>
              <a:gd name="connsiteX6" fmla="*/ 7300633 w 11538529"/>
              <a:gd name="connsiteY6" fmla="*/ 2157774 h 2969279"/>
              <a:gd name="connsiteX7" fmla="*/ 7342046 w 11538529"/>
              <a:gd name="connsiteY7" fmla="*/ 2142352 h 2969279"/>
              <a:gd name="connsiteX8" fmla="*/ 6574920 w 11538529"/>
              <a:gd name="connsiteY8" fmla="*/ 2939462 h 2969279"/>
              <a:gd name="connsiteX9" fmla="*/ 0 w 11538529"/>
              <a:gd name="connsiteY9" fmla="*/ 2969279 h 2969279"/>
              <a:gd name="connsiteX10" fmla="*/ 0 w 11538529"/>
              <a:gd name="connsiteY10" fmla="*/ 0 h 2969279"/>
              <a:gd name="connsiteX0" fmla="*/ 0 w 11538529"/>
              <a:gd name="connsiteY0" fmla="*/ 0 h 2969279"/>
              <a:gd name="connsiteX1" fmla="*/ 7300633 w 11538529"/>
              <a:gd name="connsiteY1" fmla="*/ 0 h 2969279"/>
              <a:gd name="connsiteX2" fmla="*/ 7300633 w 11538529"/>
              <a:gd name="connsiteY2" fmla="*/ 3641 h 2969279"/>
              <a:gd name="connsiteX3" fmla="*/ 11538529 w 11538529"/>
              <a:gd name="connsiteY3" fmla="*/ 3641 h 2969279"/>
              <a:gd name="connsiteX4" fmla="*/ 11538529 w 11538529"/>
              <a:gd name="connsiteY4" fmla="*/ 1258000 h 2969279"/>
              <a:gd name="connsiteX5" fmla="*/ 8208554 w 11538529"/>
              <a:gd name="connsiteY5" fmla="*/ 1258000 h 2969279"/>
              <a:gd name="connsiteX6" fmla="*/ 7341908 w 11538529"/>
              <a:gd name="connsiteY6" fmla="*/ 2145074 h 2969279"/>
              <a:gd name="connsiteX7" fmla="*/ 7342046 w 11538529"/>
              <a:gd name="connsiteY7" fmla="*/ 2142352 h 2969279"/>
              <a:gd name="connsiteX8" fmla="*/ 6574920 w 11538529"/>
              <a:gd name="connsiteY8" fmla="*/ 2939462 h 2969279"/>
              <a:gd name="connsiteX9" fmla="*/ 0 w 11538529"/>
              <a:gd name="connsiteY9" fmla="*/ 2969279 h 2969279"/>
              <a:gd name="connsiteX10" fmla="*/ 0 w 11538529"/>
              <a:gd name="connsiteY10" fmla="*/ 0 h 2969279"/>
              <a:gd name="connsiteX0" fmla="*/ 0 w 11538529"/>
              <a:gd name="connsiteY0" fmla="*/ 0 h 2969279"/>
              <a:gd name="connsiteX1" fmla="*/ 7300633 w 11538529"/>
              <a:gd name="connsiteY1" fmla="*/ 0 h 2969279"/>
              <a:gd name="connsiteX2" fmla="*/ 7300633 w 11538529"/>
              <a:gd name="connsiteY2" fmla="*/ 3641 h 2969279"/>
              <a:gd name="connsiteX3" fmla="*/ 11538529 w 11538529"/>
              <a:gd name="connsiteY3" fmla="*/ 3641 h 2969279"/>
              <a:gd name="connsiteX4" fmla="*/ 11538529 w 11538529"/>
              <a:gd name="connsiteY4" fmla="*/ 1258000 h 2969279"/>
              <a:gd name="connsiteX5" fmla="*/ 8284754 w 11538529"/>
              <a:gd name="connsiteY5" fmla="*/ 1274934 h 2969279"/>
              <a:gd name="connsiteX6" fmla="*/ 7341908 w 11538529"/>
              <a:gd name="connsiteY6" fmla="*/ 2145074 h 2969279"/>
              <a:gd name="connsiteX7" fmla="*/ 7342046 w 11538529"/>
              <a:gd name="connsiteY7" fmla="*/ 2142352 h 2969279"/>
              <a:gd name="connsiteX8" fmla="*/ 6574920 w 11538529"/>
              <a:gd name="connsiteY8" fmla="*/ 2939462 h 2969279"/>
              <a:gd name="connsiteX9" fmla="*/ 0 w 11538529"/>
              <a:gd name="connsiteY9" fmla="*/ 2969279 h 2969279"/>
              <a:gd name="connsiteX10" fmla="*/ 0 w 11538529"/>
              <a:gd name="connsiteY10" fmla="*/ 0 h 2969279"/>
              <a:gd name="connsiteX0" fmla="*/ 0 w 11538529"/>
              <a:gd name="connsiteY0" fmla="*/ 0 h 2969279"/>
              <a:gd name="connsiteX1" fmla="*/ 7300633 w 11538529"/>
              <a:gd name="connsiteY1" fmla="*/ 0 h 2969279"/>
              <a:gd name="connsiteX2" fmla="*/ 7300633 w 11538529"/>
              <a:gd name="connsiteY2" fmla="*/ 3641 h 2969279"/>
              <a:gd name="connsiteX3" fmla="*/ 11538529 w 11538529"/>
              <a:gd name="connsiteY3" fmla="*/ 3641 h 2969279"/>
              <a:gd name="connsiteX4" fmla="*/ 11538529 w 11538529"/>
              <a:gd name="connsiteY4" fmla="*/ 1258000 h 2969279"/>
              <a:gd name="connsiteX5" fmla="*/ 8284754 w 11538529"/>
              <a:gd name="connsiteY5" fmla="*/ 1274934 h 2969279"/>
              <a:gd name="connsiteX6" fmla="*/ 7341908 w 11538529"/>
              <a:gd name="connsiteY6" fmla="*/ 2145074 h 2969279"/>
              <a:gd name="connsiteX7" fmla="*/ 7409779 w 11538529"/>
              <a:gd name="connsiteY7" fmla="*/ 2150818 h 2969279"/>
              <a:gd name="connsiteX8" fmla="*/ 6574920 w 11538529"/>
              <a:gd name="connsiteY8" fmla="*/ 2939462 h 2969279"/>
              <a:gd name="connsiteX9" fmla="*/ 0 w 11538529"/>
              <a:gd name="connsiteY9" fmla="*/ 2969279 h 2969279"/>
              <a:gd name="connsiteX10" fmla="*/ 0 w 11538529"/>
              <a:gd name="connsiteY10" fmla="*/ 0 h 2969279"/>
              <a:gd name="connsiteX0" fmla="*/ 0 w 11538529"/>
              <a:gd name="connsiteY0" fmla="*/ 0 h 2969279"/>
              <a:gd name="connsiteX1" fmla="*/ 7300633 w 11538529"/>
              <a:gd name="connsiteY1" fmla="*/ 0 h 2969279"/>
              <a:gd name="connsiteX2" fmla="*/ 7300633 w 11538529"/>
              <a:gd name="connsiteY2" fmla="*/ 3641 h 2969279"/>
              <a:gd name="connsiteX3" fmla="*/ 11538529 w 11538529"/>
              <a:gd name="connsiteY3" fmla="*/ 3641 h 2969279"/>
              <a:gd name="connsiteX4" fmla="*/ 11538529 w 11538529"/>
              <a:gd name="connsiteY4" fmla="*/ 1258000 h 2969279"/>
              <a:gd name="connsiteX5" fmla="*/ 8284754 w 11538529"/>
              <a:gd name="connsiteY5" fmla="*/ 1274934 h 2969279"/>
              <a:gd name="connsiteX6" fmla="*/ 7401175 w 11538529"/>
              <a:gd name="connsiteY6" fmla="*/ 2162007 h 2969279"/>
              <a:gd name="connsiteX7" fmla="*/ 7409779 w 11538529"/>
              <a:gd name="connsiteY7" fmla="*/ 2150818 h 2969279"/>
              <a:gd name="connsiteX8" fmla="*/ 6574920 w 11538529"/>
              <a:gd name="connsiteY8" fmla="*/ 2939462 h 2969279"/>
              <a:gd name="connsiteX9" fmla="*/ 0 w 11538529"/>
              <a:gd name="connsiteY9" fmla="*/ 2969279 h 2969279"/>
              <a:gd name="connsiteX10" fmla="*/ 0 w 11538529"/>
              <a:gd name="connsiteY10" fmla="*/ 0 h 296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38529" h="2969279">
                <a:moveTo>
                  <a:pt x="0" y="0"/>
                </a:moveTo>
                <a:lnTo>
                  <a:pt x="7300633" y="0"/>
                </a:lnTo>
                <a:lnTo>
                  <a:pt x="7300633" y="3641"/>
                </a:lnTo>
                <a:lnTo>
                  <a:pt x="11538529" y="3641"/>
                </a:lnTo>
                <a:lnTo>
                  <a:pt x="11538529" y="1258000"/>
                </a:lnTo>
                <a:lnTo>
                  <a:pt x="8284754" y="1274934"/>
                </a:lnTo>
                <a:lnTo>
                  <a:pt x="7401175" y="2162007"/>
                </a:lnTo>
                <a:lnTo>
                  <a:pt x="7409779" y="2150818"/>
                </a:lnTo>
                <a:lnTo>
                  <a:pt x="6574920" y="2939462"/>
                </a:lnTo>
                <a:lnTo>
                  <a:pt x="0" y="2969279"/>
                </a:lnTo>
                <a:lnTo>
                  <a:pt x="0" y="0"/>
                </a:lnTo>
                <a:close/>
              </a:path>
            </a:pathLst>
          </a:custGeom>
          <a:solidFill>
            <a:srgbClr val="E1F1FB">
              <a:alpha val="89804"/>
            </a:srgbClr>
          </a:solidFill>
          <a:ln w="38100">
            <a:solidFill>
              <a:srgbClr val="005B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2" name="Rectangle: Single Corner Snipped 3">
            <a:extLst>
              <a:ext uri="{FF2B5EF4-FFF2-40B4-BE49-F238E27FC236}">
                <a16:creationId xmlns="" xmlns:a16="http://schemas.microsoft.com/office/drawing/2014/main" id="{CA7A2632-FCFD-F848-B175-A2B84C117CDE}"/>
              </a:ext>
            </a:extLst>
          </p:cNvPr>
          <p:cNvSpPr/>
          <p:nvPr/>
        </p:nvSpPr>
        <p:spPr>
          <a:xfrm flipH="1">
            <a:off x="6496764" y="5215025"/>
            <a:ext cx="2380905" cy="874668"/>
          </a:xfrm>
          <a:prstGeom prst="snip1Rect">
            <a:avLst>
              <a:gd name="adj" fmla="val 50000"/>
            </a:avLst>
          </a:prstGeom>
          <a:solidFill>
            <a:schemeClr val="accent1">
              <a:alpha val="89804"/>
            </a:schemeClr>
          </a:solidFill>
          <a:ln w="38100">
            <a:solidFill>
              <a:srgbClr val="005B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8F31CA28-5D66-1142-9705-423A3B0B98A2}"/>
              </a:ext>
            </a:extLst>
          </p:cNvPr>
          <p:cNvSpPr txBox="1"/>
          <p:nvPr/>
        </p:nvSpPr>
        <p:spPr>
          <a:xfrm>
            <a:off x="6926132" y="1952087"/>
            <a:ext cx="16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Experience (CX)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69BE4637-A93C-6846-B2F7-F3FFD0F99F27}"/>
              </a:ext>
            </a:extLst>
          </p:cNvPr>
          <p:cNvSpPr txBox="1"/>
          <p:nvPr/>
        </p:nvSpPr>
        <p:spPr>
          <a:xfrm>
            <a:off x="6943572" y="2943067"/>
            <a:ext cx="1619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Excellence (OX)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DAD8FC79-AF3A-284B-B402-74B2E7DB8632}"/>
              </a:ext>
            </a:extLst>
          </p:cNvPr>
          <p:cNvSpPr txBox="1"/>
          <p:nvPr/>
        </p:nvSpPr>
        <p:spPr>
          <a:xfrm>
            <a:off x="6827580" y="4091911"/>
            <a:ext cx="1851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Governance, Risk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Controls (GRC)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1E00A7DF-47D4-FE4F-B62E-6B6796D7B19C}"/>
              </a:ext>
            </a:extLst>
          </p:cNvPr>
          <p:cNvSpPr txBox="1"/>
          <p:nvPr/>
        </p:nvSpPr>
        <p:spPr>
          <a:xfrm>
            <a:off x="6651631" y="5338018"/>
            <a:ext cx="220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Transformation (DX)</a:t>
            </a:r>
          </a:p>
        </p:txBody>
      </p:sp>
      <p:sp>
        <p:nvSpPr>
          <p:cNvPr id="197" name="Plus Sign 19">
            <a:extLst>
              <a:ext uri="{FF2B5EF4-FFF2-40B4-BE49-F238E27FC236}">
                <a16:creationId xmlns="" xmlns:a16="http://schemas.microsoft.com/office/drawing/2014/main" id="{ECF4C80E-42FD-264E-9D3E-F48C22197A47}"/>
              </a:ext>
            </a:extLst>
          </p:cNvPr>
          <p:cNvSpPr/>
          <p:nvPr/>
        </p:nvSpPr>
        <p:spPr>
          <a:xfrm>
            <a:off x="7539598" y="2514176"/>
            <a:ext cx="427687" cy="378504"/>
          </a:xfrm>
          <a:prstGeom prst="mathPlus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8" name="Equals 20">
            <a:extLst>
              <a:ext uri="{FF2B5EF4-FFF2-40B4-BE49-F238E27FC236}">
                <a16:creationId xmlns="" xmlns:a16="http://schemas.microsoft.com/office/drawing/2014/main" id="{1169E903-2C21-074F-94E9-791E1BCF635E}"/>
              </a:ext>
            </a:extLst>
          </p:cNvPr>
          <p:cNvSpPr/>
          <p:nvPr/>
        </p:nvSpPr>
        <p:spPr>
          <a:xfrm>
            <a:off x="7539597" y="4873286"/>
            <a:ext cx="427687" cy="331345"/>
          </a:xfrm>
          <a:prstGeom prst="mathEqual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9" name="Arrow: Chevron 51">
            <a:extLst>
              <a:ext uri="{FF2B5EF4-FFF2-40B4-BE49-F238E27FC236}">
                <a16:creationId xmlns="" xmlns:a16="http://schemas.microsoft.com/office/drawing/2014/main" id="{4DE50F47-4E3E-6B4A-8A10-5EC5A5191504}"/>
              </a:ext>
            </a:extLst>
          </p:cNvPr>
          <p:cNvSpPr/>
          <p:nvPr/>
        </p:nvSpPr>
        <p:spPr>
          <a:xfrm rot="16200000">
            <a:off x="7565222" y="3646492"/>
            <a:ext cx="324190" cy="388726"/>
          </a:xfrm>
          <a:prstGeom prst="chevron">
            <a:avLst>
              <a:gd name="adj" fmla="val 57229"/>
            </a:avLst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D429EFDD-6C69-834D-9999-4AE8FF019524}"/>
              </a:ext>
            </a:extLst>
          </p:cNvPr>
          <p:cNvSpPr/>
          <p:nvPr/>
        </p:nvSpPr>
        <p:spPr>
          <a:xfrm>
            <a:off x="347292" y="5123646"/>
            <a:ext cx="2098625" cy="10381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none" lIns="45720" tIns="90678" rIns="120904" bIns="136017" numCol="1" spcCol="0" anchor="t" anchorCtr="0">
            <a:noAutofit/>
          </a:bodyPr>
          <a:lstStyle/>
          <a:p>
            <a:pPr marL="137160" lvl="1" indent="-13716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Banking Assessment</a:t>
            </a:r>
          </a:p>
          <a:p>
            <a:pPr marL="137160" lvl="1" indent="-13716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DX Roadmap</a:t>
            </a:r>
          </a:p>
          <a:p>
            <a:pPr marL="137160" lvl="1" indent="-13716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 Advisory</a:t>
            </a:r>
          </a:p>
          <a:p>
            <a:pPr marL="137160" lvl="1" indent="-13716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Strategy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2E8CD92-4595-3647-900D-9354B0D62DE1}"/>
              </a:ext>
            </a:extLst>
          </p:cNvPr>
          <p:cNvSpPr txBox="1"/>
          <p:nvPr/>
        </p:nvSpPr>
        <p:spPr>
          <a:xfrm>
            <a:off x="347293" y="2827155"/>
            <a:ext cx="2162635" cy="1169551"/>
          </a:xfrm>
          <a:prstGeom prst="rect">
            <a:avLst/>
          </a:prstGeom>
        </p:spPr>
        <p:txBody>
          <a:bodyPr wrap="square" lIns="45720">
            <a:spAutoFit/>
          </a:bodyPr>
          <a:lstStyle>
            <a:defPPr>
              <a:defRPr lang="en-US"/>
            </a:defPPr>
            <a:lvl1pPr marL="285750" lvl="0" indent="-285750">
              <a:buFont typeface="Wingdings" panose="05000000000000000000" pitchFamily="2" charset="2"/>
              <a:buChar char="Ø"/>
              <a:defRPr sz="1400">
                <a:solidFill>
                  <a:srgbClr val="005BA1">
                    <a:lumMod val="50000"/>
                  </a:srgbClr>
                </a:solidFill>
              </a:defRPr>
            </a:lvl1pPr>
          </a:lstStyle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New Banking Business </a:t>
            </a:r>
            <a:b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Banking Processes </a:t>
            </a:r>
            <a:b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Automation Strategy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Banking Applications </a:t>
            </a:r>
            <a:b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Portfolio Rationalization</a:t>
            </a:r>
          </a:p>
        </p:txBody>
      </p:sp>
      <p:sp>
        <p:nvSpPr>
          <p:cNvPr id="77" name="Freeform: Shape 71">
            <a:extLst>
              <a:ext uri="{FF2B5EF4-FFF2-40B4-BE49-F238E27FC236}">
                <a16:creationId xmlns="" xmlns:a16="http://schemas.microsoft.com/office/drawing/2014/main" id="{403B7820-A3E9-7545-B269-3C084C141BE7}"/>
              </a:ext>
            </a:extLst>
          </p:cNvPr>
          <p:cNvSpPr/>
          <p:nvPr/>
        </p:nvSpPr>
        <p:spPr>
          <a:xfrm>
            <a:off x="481653" y="1639389"/>
            <a:ext cx="1648150" cy="274320"/>
          </a:xfrm>
          <a:custGeom>
            <a:avLst/>
            <a:gdLst>
              <a:gd name="connsiteX0" fmla="*/ 0 w 1971617"/>
              <a:gd name="connsiteY0" fmla="*/ 0 h 489600"/>
              <a:gd name="connsiteX1" fmla="*/ 1971617 w 1971617"/>
              <a:gd name="connsiteY1" fmla="*/ 0 h 489600"/>
              <a:gd name="connsiteX2" fmla="*/ 1971617 w 1971617"/>
              <a:gd name="connsiteY2" fmla="*/ 489600 h 489600"/>
              <a:gd name="connsiteX3" fmla="*/ 0 w 1971617"/>
              <a:gd name="connsiteY3" fmla="*/ 489600 h 489600"/>
              <a:gd name="connsiteX4" fmla="*/ 0 w 1971617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617" h="489600">
                <a:moveTo>
                  <a:pt x="0" y="0"/>
                </a:moveTo>
                <a:lnTo>
                  <a:pt x="1971617" y="0"/>
                </a:lnTo>
                <a:lnTo>
                  <a:pt x="1971617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05BA1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005BA1"/>
            </a:solidFill>
            <a:prstDash val="solid"/>
            <a:miter lim="800000"/>
          </a:ln>
          <a:effectLst/>
        </p:spPr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Envision</a:t>
            </a:r>
            <a:endParaRPr lang="en-US" sz="1600" b="1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AFAA10F3-575B-A749-BC89-9EF5593140AD}"/>
              </a:ext>
            </a:extLst>
          </p:cNvPr>
          <p:cNvSpPr/>
          <p:nvPr/>
        </p:nvSpPr>
        <p:spPr>
          <a:xfrm>
            <a:off x="347293" y="1955652"/>
            <a:ext cx="2147035" cy="553998"/>
          </a:xfrm>
          <a:prstGeom prst="rect">
            <a:avLst/>
          </a:prstGeom>
        </p:spPr>
        <p:txBody>
          <a:bodyPr wrap="square" lIns="45720">
            <a:spAutoFit/>
          </a:bodyPr>
          <a:lstStyle/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 Channel Banking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Journey Mapping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&amp; Social Strategy</a:t>
            </a:r>
          </a:p>
        </p:txBody>
      </p:sp>
      <p:sp>
        <p:nvSpPr>
          <p:cNvPr id="79" name="Freeform: Shape 73">
            <a:extLst>
              <a:ext uri="{FF2B5EF4-FFF2-40B4-BE49-F238E27FC236}">
                <a16:creationId xmlns="" xmlns:a16="http://schemas.microsoft.com/office/drawing/2014/main" id="{596F5BD0-78F5-C449-8977-8E0AF4538A96}"/>
              </a:ext>
            </a:extLst>
          </p:cNvPr>
          <p:cNvSpPr/>
          <p:nvPr/>
        </p:nvSpPr>
        <p:spPr>
          <a:xfrm>
            <a:off x="2289666" y="1634698"/>
            <a:ext cx="1452843" cy="274320"/>
          </a:xfrm>
          <a:custGeom>
            <a:avLst/>
            <a:gdLst>
              <a:gd name="connsiteX0" fmla="*/ 0 w 1971617"/>
              <a:gd name="connsiteY0" fmla="*/ 0 h 489600"/>
              <a:gd name="connsiteX1" fmla="*/ 1971617 w 1971617"/>
              <a:gd name="connsiteY1" fmla="*/ 0 h 489600"/>
              <a:gd name="connsiteX2" fmla="*/ 1971617 w 1971617"/>
              <a:gd name="connsiteY2" fmla="*/ 489600 h 489600"/>
              <a:gd name="connsiteX3" fmla="*/ 0 w 1971617"/>
              <a:gd name="connsiteY3" fmla="*/ 489600 h 489600"/>
              <a:gd name="connsiteX4" fmla="*/ 0 w 1971617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617" h="489600">
                <a:moveTo>
                  <a:pt x="0" y="0"/>
                </a:moveTo>
                <a:lnTo>
                  <a:pt x="1971617" y="0"/>
                </a:lnTo>
                <a:lnTo>
                  <a:pt x="1971617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05BA1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005BA1"/>
            </a:solidFill>
            <a:prstDash val="solid"/>
            <a:miter lim="800000"/>
          </a:ln>
          <a:effectLst/>
        </p:spPr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Empower</a:t>
            </a:r>
            <a:endParaRPr lang="en-US" sz="1600" b="1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A249BA0C-4B1A-494D-80BE-0672C669F0BA}"/>
              </a:ext>
            </a:extLst>
          </p:cNvPr>
          <p:cNvSpPr/>
          <p:nvPr/>
        </p:nvSpPr>
        <p:spPr>
          <a:xfrm>
            <a:off x="2219000" y="1933711"/>
            <a:ext cx="2147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Thinking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 &amp; Social Analytics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Consulting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D84A5D0C-A03D-B24F-ACF3-8A6C66B812E5}"/>
              </a:ext>
            </a:extLst>
          </p:cNvPr>
          <p:cNvSpPr txBox="1"/>
          <p:nvPr/>
        </p:nvSpPr>
        <p:spPr>
          <a:xfrm>
            <a:off x="2219000" y="2829272"/>
            <a:ext cx="2162635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>
              <a:buFont typeface="Wingdings" panose="05000000000000000000" pitchFamily="2" charset="2"/>
              <a:buChar char="Ø"/>
              <a:defRPr sz="1400">
                <a:solidFill>
                  <a:srgbClr val="005BA1">
                    <a:lumMod val="50000"/>
                  </a:srgbClr>
                </a:solidFill>
              </a:defRPr>
            </a:lvl1pPr>
          </a:lstStyle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Architectural Consulting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Technology Process </a:t>
            </a:r>
            <a:b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DevOps consulting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Legacy Modernization</a:t>
            </a:r>
          </a:p>
          <a:p>
            <a:pPr marL="137160" indent="-13716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Cloud consulting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A141D38B-F110-0A48-8802-DF18E178CC7C}"/>
              </a:ext>
            </a:extLst>
          </p:cNvPr>
          <p:cNvSpPr/>
          <p:nvPr/>
        </p:nvSpPr>
        <p:spPr>
          <a:xfrm>
            <a:off x="2251004" y="5115950"/>
            <a:ext cx="2098625" cy="10381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none" lIns="90678" tIns="90678" rIns="120904" bIns="136017" numCol="1" spcCol="0" anchor="t" anchorCtr="0">
            <a:noAutofit/>
          </a:bodyPr>
          <a:lstStyle/>
          <a:p>
            <a:pPr marL="137160" lvl="1" indent="-13716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 Reporting</a:t>
            </a:r>
          </a:p>
          <a:p>
            <a:pPr marL="137160" lvl="1" indent="-13716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 Analytics</a:t>
            </a:r>
          </a:p>
          <a:p>
            <a:pPr marL="137160" lvl="1" indent="-13716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Dashboards</a:t>
            </a:r>
          </a:p>
          <a:p>
            <a:pPr marL="137160" lvl="1" indent="-13716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 Monitoring</a:t>
            </a:r>
          </a:p>
          <a:p>
            <a:pPr marL="137160" lvl="1" indent="-13716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005BA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PMO</a:t>
            </a:r>
            <a:endParaRPr lang="en-US" sz="1000" kern="0" dirty="0">
              <a:solidFill>
                <a:srgbClr val="4F4F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0EFE8825-055E-CB41-B159-0FD6EDD7109D}"/>
              </a:ext>
            </a:extLst>
          </p:cNvPr>
          <p:cNvSpPr txBox="1"/>
          <p:nvPr/>
        </p:nvSpPr>
        <p:spPr>
          <a:xfrm>
            <a:off x="3789996" y="2789049"/>
            <a:ext cx="4146136" cy="208210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Corda, Hyperledger, Ethereum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Automation Anywhere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BluePrism, UIPath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OpenSpan, </a:t>
            </a:r>
            <a:r>
              <a:rPr lang="en-US" sz="1000" kern="0" dirty="0" err="1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Workfusion</a:t>
            </a:r>
            <a:endParaRPr lang="en-US" sz="1000" kern="0" dirty="0">
              <a:solidFill>
                <a:srgbClr val="4F4F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SAP, </a:t>
            </a:r>
            <a:r>
              <a:rPr lang="en-US" sz="1000" kern="0" dirty="0" err="1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</a:t>
            </a: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MS Dynamics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Calypso, Murex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GMI/</a:t>
            </a:r>
            <a:r>
              <a:rPr lang="en-US" sz="1000" kern="0" dirty="0" err="1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Clearvision</a:t>
            </a: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Summit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Azure, AWS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Selenium, HP QTP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JMeter, HP LoadRunner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Mainframe/AS 400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Java, </a:t>
            </a:r>
            <a:r>
              <a:rPr lang="en-US" sz="1000" kern="0" dirty="0" err="1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JavaEE</a:t>
            </a: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Spring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.NET, ASP. NET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Server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Oracle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MongoDB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DB2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 Mgmt. </a:t>
            </a:r>
            <a:b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Support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endParaRPr lang="en-US" sz="1000" kern="0" dirty="0">
              <a:solidFill>
                <a:srgbClr val="4F4F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E149379-8C45-9241-A53B-BDEF9258E669}"/>
              </a:ext>
            </a:extLst>
          </p:cNvPr>
          <p:cNvSpPr/>
          <p:nvPr/>
        </p:nvSpPr>
        <p:spPr>
          <a:xfrm>
            <a:off x="3799385" y="1922269"/>
            <a:ext cx="4147140" cy="726159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Dynamics &amp; Salesforce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Hadoop, Casandra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 err="1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IN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Spark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Python, Scala, R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Angular JS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 JS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IOS, Android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Xamarin</a:t>
            </a:r>
          </a:p>
        </p:txBody>
      </p:sp>
      <p:sp>
        <p:nvSpPr>
          <p:cNvPr id="85" name="Freeform: Shape 67">
            <a:extLst>
              <a:ext uri="{FF2B5EF4-FFF2-40B4-BE49-F238E27FC236}">
                <a16:creationId xmlns="" xmlns:a16="http://schemas.microsoft.com/office/drawing/2014/main" id="{38483420-1FCD-2842-96D7-58DA6BFC4A77}"/>
              </a:ext>
            </a:extLst>
          </p:cNvPr>
          <p:cNvSpPr/>
          <p:nvPr/>
        </p:nvSpPr>
        <p:spPr>
          <a:xfrm>
            <a:off x="3896940" y="1634698"/>
            <a:ext cx="3143940" cy="274320"/>
          </a:xfrm>
          <a:custGeom>
            <a:avLst/>
            <a:gdLst>
              <a:gd name="connsiteX0" fmla="*/ 0 w 1971617"/>
              <a:gd name="connsiteY0" fmla="*/ 0 h 489600"/>
              <a:gd name="connsiteX1" fmla="*/ 1971617 w 1971617"/>
              <a:gd name="connsiteY1" fmla="*/ 0 h 489600"/>
              <a:gd name="connsiteX2" fmla="*/ 1971617 w 1971617"/>
              <a:gd name="connsiteY2" fmla="*/ 489600 h 489600"/>
              <a:gd name="connsiteX3" fmla="*/ 0 w 1971617"/>
              <a:gd name="connsiteY3" fmla="*/ 489600 h 489600"/>
              <a:gd name="connsiteX4" fmla="*/ 0 w 1971617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617" h="489600">
                <a:moveTo>
                  <a:pt x="0" y="0"/>
                </a:moveTo>
                <a:lnTo>
                  <a:pt x="1971617" y="0"/>
                </a:lnTo>
                <a:lnTo>
                  <a:pt x="1971617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05BA1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005BA1"/>
            </a:solidFill>
            <a:prstDash val="solid"/>
            <a:miter lim="800000"/>
          </a:ln>
          <a:effectLst/>
        </p:spPr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7518ADF5-8A54-B443-A7CD-C5E92372BD2F}"/>
              </a:ext>
            </a:extLst>
          </p:cNvPr>
          <p:cNvSpPr/>
          <p:nvPr/>
        </p:nvSpPr>
        <p:spPr>
          <a:xfrm>
            <a:off x="3799384" y="5160235"/>
            <a:ext cx="1388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Tableau, QlikView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 Sec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SOC/NOC</a:t>
            </a:r>
          </a:p>
          <a:p>
            <a:pPr marL="18288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68635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2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6E005140-A43E-2340-B1B6-3518E5D29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3238" r="39476" b="5138"/>
          <a:stretch/>
        </p:blipFill>
        <p:spPr bwMode="auto">
          <a:xfrm>
            <a:off x="-2625" y="2011679"/>
            <a:ext cx="1870614" cy="38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3FDE1FA4-2F89-094F-9C16-49CB5A0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28" y="269496"/>
            <a:ext cx="6702642" cy="6480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Y&amp;L </a:t>
            </a:r>
            <a:r>
              <a:rPr lang="en-US" dirty="0"/>
              <a:t>Global Overview – Growing and Innovating with our </a:t>
            </a:r>
            <a:r>
              <a:rPr lang="en-US" dirty="0" smtClean="0"/>
              <a:t>Customers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680" t="16761" r="31857" b="6264"/>
          <a:stretch/>
        </p:blipFill>
        <p:spPr>
          <a:xfrm>
            <a:off x="1905697" y="1197201"/>
            <a:ext cx="7198217" cy="56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1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D22E6A6-9556-0C4F-A570-192BBB9AF23F}"/>
              </a:ext>
            </a:extLst>
          </p:cNvPr>
          <p:cNvSpPr/>
          <p:nvPr/>
        </p:nvSpPr>
        <p:spPr>
          <a:xfrm>
            <a:off x="0" y="1724297"/>
            <a:ext cx="9144000" cy="45785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82" y="578746"/>
            <a:ext cx="6990087" cy="648071"/>
          </a:xfrm>
        </p:spPr>
        <p:txBody>
          <a:bodyPr>
            <a:normAutofit fontScale="90000"/>
          </a:bodyPr>
          <a:lstStyle/>
          <a:p>
            <a:r>
              <a:rPr lang="en-IN" i="1" dirty="0">
                <a:solidFill>
                  <a:srgbClr val="004D86"/>
                </a:solidFill>
              </a:rPr>
              <a:t>Customer Centric</a:t>
            </a:r>
            <a:r>
              <a:rPr lang="en-IN" dirty="0">
                <a:solidFill>
                  <a:srgbClr val="004D86"/>
                </a:solidFill>
              </a:rPr>
              <a:t> Engagement Models – Flexible &amp; Responsive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5609" y="6384242"/>
            <a:ext cx="379753" cy="365125"/>
          </a:xfrm>
          <a:prstGeom prst="rect">
            <a:avLst/>
          </a:prstGeom>
        </p:spPr>
        <p:txBody>
          <a:bodyPr/>
          <a:lstStyle/>
          <a:p>
            <a:fld id="{DEAA4A4A-BD84-2F40-AD92-9AA7F838543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="" xmlns:a16="http://schemas.microsoft.com/office/drawing/2014/main" id="{229EEE6E-4029-EE42-B19B-648341703A17}"/>
              </a:ext>
            </a:extLst>
          </p:cNvPr>
          <p:cNvSpPr/>
          <p:nvPr/>
        </p:nvSpPr>
        <p:spPr>
          <a:xfrm>
            <a:off x="501061" y="2517084"/>
            <a:ext cx="2789643" cy="2789641"/>
          </a:xfrm>
          <a:prstGeom prst="arc">
            <a:avLst>
              <a:gd name="adj1" fmla="val 5568618"/>
              <a:gd name="adj2" fmla="val 5560248"/>
            </a:avLst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black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EB4F2A0-384F-9A41-B6E6-9C081377F0DC}"/>
              </a:ext>
            </a:extLst>
          </p:cNvPr>
          <p:cNvGrpSpPr/>
          <p:nvPr/>
        </p:nvGrpSpPr>
        <p:grpSpPr>
          <a:xfrm>
            <a:off x="3963727" y="2031274"/>
            <a:ext cx="5003916" cy="864282"/>
            <a:chOff x="5104263" y="935288"/>
            <a:chExt cx="6425534" cy="1109825"/>
          </a:xfrm>
        </p:grpSpPr>
        <p:sp>
          <p:nvSpPr>
            <p:cNvPr id="30" name="Rounded Rectangle 29">
              <a:extLst>
                <a:ext uri="{FF2B5EF4-FFF2-40B4-BE49-F238E27FC236}">
                  <a16:creationId xmlns="" xmlns:a16="http://schemas.microsoft.com/office/drawing/2014/main" id="{9F13FB0B-261A-044C-8B66-A2F00637B86C}"/>
                </a:ext>
              </a:extLst>
            </p:cNvPr>
            <p:cNvSpPr/>
            <p:nvPr/>
          </p:nvSpPr>
          <p:spPr>
            <a:xfrm>
              <a:off x="5104263" y="935288"/>
              <a:ext cx="6425534" cy="754129"/>
            </a:xfrm>
            <a:prstGeom prst="roundRect">
              <a:avLst/>
            </a:prstGeom>
            <a:solidFill>
              <a:srgbClr val="004A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C3C6526-BEF8-6447-A34D-4D5340415C58}"/>
                </a:ext>
              </a:extLst>
            </p:cNvPr>
            <p:cNvSpPr txBox="1"/>
            <p:nvPr/>
          </p:nvSpPr>
          <p:spPr>
            <a:xfrm>
              <a:off x="6810234" y="948935"/>
              <a:ext cx="2789947" cy="395200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400" b="1" kern="0" dirty="0">
                  <a:solidFill>
                    <a:prstClr val="white"/>
                  </a:solidFill>
                </a:rPr>
                <a:t>Engagement Maturity</a:t>
              </a:r>
              <a:endParaRPr lang="en-US" sz="1400" kern="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4B450B7-80AC-2043-83EB-1340E240FAFE}"/>
                </a:ext>
              </a:extLst>
            </p:cNvPr>
            <p:cNvSpPr txBox="1"/>
            <p:nvPr/>
          </p:nvSpPr>
          <p:spPr>
            <a:xfrm>
              <a:off x="5409676" y="1333739"/>
              <a:ext cx="5849726" cy="711374"/>
            </a:xfrm>
            <a:prstGeom prst="rect">
              <a:avLst/>
            </a:prstGeom>
            <a:noFill/>
          </p:spPr>
          <p:txBody>
            <a:bodyPr wrap="square" lIns="91427" tIns="45714" rIns="91427" bIns="45714" numCol="3" rtlCol="0">
              <a:spAutoFit/>
            </a:bodyPr>
            <a:lstStyle/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YOU Specialist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Co-Innovation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Strategic Partnership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B9DD1AD-DC04-5541-8A4A-53428F492F62}"/>
              </a:ext>
            </a:extLst>
          </p:cNvPr>
          <p:cNvGrpSpPr/>
          <p:nvPr/>
        </p:nvGrpSpPr>
        <p:grpSpPr>
          <a:xfrm>
            <a:off x="3963728" y="2696586"/>
            <a:ext cx="5225949" cy="967892"/>
            <a:chOff x="5076967" y="2085131"/>
            <a:chExt cx="6710647" cy="1242871"/>
          </a:xfrm>
        </p:grpSpPr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AABFEE2C-9339-4645-8D90-C9601ED97BAB}"/>
                </a:ext>
              </a:extLst>
            </p:cNvPr>
            <p:cNvSpPr/>
            <p:nvPr/>
          </p:nvSpPr>
          <p:spPr>
            <a:xfrm>
              <a:off x="5076967" y="2085131"/>
              <a:ext cx="6425534" cy="654852"/>
            </a:xfrm>
            <a:prstGeom prst="roundRect">
              <a:avLst/>
            </a:prstGeom>
            <a:solidFill>
              <a:srgbClr val="0066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1A1673DC-0E9C-1049-B2D6-3DBC82A1F4B3}"/>
                </a:ext>
              </a:extLst>
            </p:cNvPr>
            <p:cNvSpPr txBox="1"/>
            <p:nvPr/>
          </p:nvSpPr>
          <p:spPr>
            <a:xfrm>
              <a:off x="7188887" y="2102210"/>
              <a:ext cx="1978046" cy="395200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400" b="1" kern="0" dirty="0">
                  <a:solidFill>
                    <a:prstClr val="white"/>
                  </a:solidFill>
                </a:rPr>
                <a:t>Right Shoring</a:t>
              </a:r>
              <a:endParaRPr lang="en-US" sz="1400" kern="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16BCF03E-A1B6-4C43-AF08-0B117085559B}"/>
                </a:ext>
              </a:extLst>
            </p:cNvPr>
            <p:cNvSpPr/>
            <p:nvPr/>
          </p:nvSpPr>
          <p:spPr>
            <a:xfrm>
              <a:off x="5694789" y="2419005"/>
              <a:ext cx="6092825" cy="908997"/>
            </a:xfrm>
            <a:prstGeom prst="rect">
              <a:avLst/>
            </a:prstGeom>
          </p:spPr>
          <p:txBody>
            <a:bodyPr numCol="4">
              <a:spAutoFit/>
            </a:bodyPr>
            <a:lstStyle/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IN" sz="1000" kern="0" dirty="0">
                  <a:solidFill>
                    <a:prstClr val="white"/>
                  </a:solidFill>
                </a:rPr>
                <a:t>Nearshore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IN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IN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IN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IN" sz="1000" kern="0" dirty="0">
                  <a:solidFill>
                    <a:prstClr val="white"/>
                  </a:solidFill>
                </a:rPr>
                <a:t>Offshore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IN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IN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IN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IN" sz="1000" kern="0" dirty="0">
                  <a:solidFill>
                    <a:prstClr val="white"/>
                  </a:solidFill>
                </a:rPr>
                <a:t>Onshore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IN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IN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IN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IN" sz="1000" kern="0" dirty="0">
                  <a:solidFill>
                    <a:prstClr val="white"/>
                  </a:solidFill>
                </a:rPr>
                <a:t>Hybrid</a:t>
              </a:r>
              <a:endParaRPr lang="en-US" sz="100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69303F43-1D9F-074C-8730-AEEC69699AA0}"/>
              </a:ext>
            </a:extLst>
          </p:cNvPr>
          <p:cNvGrpSpPr/>
          <p:nvPr/>
        </p:nvGrpSpPr>
        <p:grpSpPr>
          <a:xfrm>
            <a:off x="3963727" y="3303464"/>
            <a:ext cx="5003916" cy="1248425"/>
            <a:chOff x="5121772" y="3160889"/>
            <a:chExt cx="6425534" cy="1603104"/>
          </a:xfrm>
        </p:grpSpPr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6539B7A4-004C-4B46-AC80-DDDCCC45B8D6}"/>
                </a:ext>
              </a:extLst>
            </p:cNvPr>
            <p:cNvSpPr/>
            <p:nvPr/>
          </p:nvSpPr>
          <p:spPr>
            <a:xfrm>
              <a:off x="5121772" y="3160889"/>
              <a:ext cx="6425534" cy="849131"/>
            </a:xfrm>
            <a:prstGeom prst="roundRect">
              <a:avLst/>
            </a:prstGeom>
            <a:solidFill>
              <a:srgbClr val="0079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A25B5CA7-5CD2-D240-9219-8361947A12E8}"/>
                </a:ext>
              </a:extLst>
            </p:cNvPr>
            <p:cNvSpPr txBox="1"/>
            <p:nvPr/>
          </p:nvSpPr>
          <p:spPr>
            <a:xfrm>
              <a:off x="6600337" y="3160889"/>
              <a:ext cx="3209739" cy="395200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400" b="1" kern="0" dirty="0">
                  <a:solidFill>
                    <a:prstClr val="white"/>
                  </a:solidFill>
                </a:rPr>
                <a:t>Operating Model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7B3BFA8F-5E49-EC42-8995-9542A2D9E8AF}"/>
                </a:ext>
              </a:extLst>
            </p:cNvPr>
            <p:cNvSpPr/>
            <p:nvPr/>
          </p:nvSpPr>
          <p:spPr>
            <a:xfrm>
              <a:off x="5409676" y="3471331"/>
              <a:ext cx="6092825" cy="1292662"/>
            </a:xfrm>
            <a:prstGeom prst="rect">
              <a:avLst/>
            </a:prstGeom>
          </p:spPr>
          <p:txBody>
            <a:bodyPr numCol="3">
              <a:spAutoFit/>
            </a:bodyPr>
            <a:lstStyle/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Project Based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BOT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Factory Model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Managed Capacity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Managed Service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Outcome Linked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8772A46F-37AA-9349-96EF-F3F77704967E}"/>
              </a:ext>
            </a:extLst>
          </p:cNvPr>
          <p:cNvGrpSpPr/>
          <p:nvPr/>
        </p:nvGrpSpPr>
        <p:grpSpPr>
          <a:xfrm>
            <a:off x="3963727" y="4063944"/>
            <a:ext cx="5003916" cy="825071"/>
            <a:chOff x="5121772" y="4299685"/>
            <a:chExt cx="6425534" cy="1059475"/>
          </a:xfrm>
        </p:grpSpPr>
        <p:sp>
          <p:nvSpPr>
            <p:cNvPr id="42" name="Rounded Rectangle 41">
              <a:extLst>
                <a:ext uri="{FF2B5EF4-FFF2-40B4-BE49-F238E27FC236}">
                  <a16:creationId xmlns="" xmlns:a16="http://schemas.microsoft.com/office/drawing/2014/main" id="{EB7F5436-9A4D-3B4E-9C6D-3AD6B53F3107}"/>
                </a:ext>
              </a:extLst>
            </p:cNvPr>
            <p:cNvSpPr/>
            <p:nvPr/>
          </p:nvSpPr>
          <p:spPr>
            <a:xfrm>
              <a:off x="5121772" y="4299685"/>
              <a:ext cx="6425534" cy="652581"/>
            </a:xfrm>
            <a:prstGeom prst="roundRect">
              <a:avLst/>
            </a:prstGeom>
            <a:solidFill>
              <a:srgbClr val="0082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10BF77C-AECE-D74C-A47A-A688C28782AE}"/>
                </a:ext>
              </a:extLst>
            </p:cNvPr>
            <p:cNvSpPr txBox="1"/>
            <p:nvPr/>
          </p:nvSpPr>
          <p:spPr>
            <a:xfrm>
              <a:off x="5409675" y="4647786"/>
              <a:ext cx="6092825" cy="711374"/>
            </a:xfrm>
            <a:prstGeom prst="rect">
              <a:avLst/>
            </a:prstGeom>
            <a:noFill/>
          </p:spPr>
          <p:txBody>
            <a:bodyPr wrap="square" lIns="91427" tIns="45714" rIns="91427" bIns="45714" numCol="3" rtlCol="0">
              <a:spAutoFit/>
            </a:bodyPr>
            <a:lstStyle/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Insource / GIC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Outsource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Collaborative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D6A30973-9B06-C043-A7F6-6F497869D8A2}"/>
                </a:ext>
              </a:extLst>
            </p:cNvPr>
            <p:cNvSpPr txBox="1"/>
            <p:nvPr/>
          </p:nvSpPr>
          <p:spPr>
            <a:xfrm>
              <a:off x="6671216" y="4309574"/>
              <a:ext cx="3209739" cy="395200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400" b="1" kern="0" dirty="0">
                  <a:solidFill>
                    <a:prstClr val="white"/>
                  </a:solidFill>
                </a:rPr>
                <a:t>Sourcing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FD7EF2C7-1E7C-A542-AEF9-E47156FB0B82}"/>
              </a:ext>
            </a:extLst>
          </p:cNvPr>
          <p:cNvGrpSpPr/>
          <p:nvPr/>
        </p:nvGrpSpPr>
        <p:grpSpPr>
          <a:xfrm>
            <a:off x="3963727" y="4625201"/>
            <a:ext cx="5491801" cy="863848"/>
            <a:chOff x="5121772" y="4299685"/>
            <a:chExt cx="7052028" cy="1109268"/>
          </a:xfrm>
        </p:grpSpPr>
        <p:sp>
          <p:nvSpPr>
            <p:cNvPr id="46" name="Rounded Rectangle 45">
              <a:extLst>
                <a:ext uri="{FF2B5EF4-FFF2-40B4-BE49-F238E27FC236}">
                  <a16:creationId xmlns="" xmlns:a16="http://schemas.microsoft.com/office/drawing/2014/main" id="{89A97F47-6882-AA46-960F-F181212646ED}"/>
                </a:ext>
              </a:extLst>
            </p:cNvPr>
            <p:cNvSpPr/>
            <p:nvPr/>
          </p:nvSpPr>
          <p:spPr>
            <a:xfrm>
              <a:off x="5121772" y="4299685"/>
              <a:ext cx="6425534" cy="975966"/>
            </a:xfrm>
            <a:prstGeom prst="roundRect">
              <a:avLst/>
            </a:prstGeom>
            <a:solidFill>
              <a:srgbClr val="009F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B6ECEAC-3786-A54D-B7FD-1477DE18FFCE}"/>
                </a:ext>
              </a:extLst>
            </p:cNvPr>
            <p:cNvSpPr txBox="1"/>
            <p:nvPr/>
          </p:nvSpPr>
          <p:spPr>
            <a:xfrm>
              <a:off x="5288125" y="4697579"/>
              <a:ext cx="6885675" cy="711374"/>
            </a:xfrm>
            <a:prstGeom prst="rect">
              <a:avLst/>
            </a:prstGeom>
            <a:noFill/>
          </p:spPr>
          <p:txBody>
            <a:bodyPr wrap="square" lIns="91427" tIns="45714" rIns="91427" bIns="45714" numCol="3" rtlCol="0">
              <a:spAutoFit/>
            </a:bodyPr>
            <a:lstStyle/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Offshore </a:t>
              </a:r>
              <a:br>
                <a:rPr lang="en-US" sz="1000" kern="0" dirty="0">
                  <a:solidFill>
                    <a:prstClr val="white"/>
                  </a:solidFill>
                </a:rPr>
              </a:br>
              <a:r>
                <a:rPr lang="en-US" sz="1000" kern="0" dirty="0">
                  <a:solidFill>
                    <a:prstClr val="white"/>
                  </a:solidFill>
                </a:rPr>
                <a:t>Development Center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Virtual Customer Center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Build Operate Transfer 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Joint Venture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2601971-5DC3-F041-BF0C-09246478EA4C}"/>
                </a:ext>
              </a:extLst>
            </p:cNvPr>
            <p:cNvSpPr txBox="1"/>
            <p:nvPr/>
          </p:nvSpPr>
          <p:spPr>
            <a:xfrm>
              <a:off x="6729670" y="4309574"/>
              <a:ext cx="3209739" cy="395200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400" b="1" kern="0" dirty="0">
                  <a:solidFill>
                    <a:prstClr val="white"/>
                  </a:solidFill>
                </a:rPr>
                <a:t>Ownership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010C346B-5189-F746-8AA6-4EEE252FB077}"/>
              </a:ext>
            </a:extLst>
          </p:cNvPr>
          <p:cNvGrpSpPr/>
          <p:nvPr/>
        </p:nvGrpSpPr>
        <p:grpSpPr>
          <a:xfrm>
            <a:off x="3963728" y="5453691"/>
            <a:ext cx="5205692" cy="863848"/>
            <a:chOff x="5121772" y="4299685"/>
            <a:chExt cx="6684635" cy="1109268"/>
          </a:xfrm>
        </p:grpSpPr>
        <p:sp>
          <p:nvSpPr>
            <p:cNvPr id="50" name="Rounded Rectangle 49">
              <a:extLst>
                <a:ext uri="{FF2B5EF4-FFF2-40B4-BE49-F238E27FC236}">
                  <a16:creationId xmlns="" xmlns:a16="http://schemas.microsoft.com/office/drawing/2014/main" id="{B3AE866D-D67F-CD42-AB07-E4456B0F978D}"/>
                </a:ext>
              </a:extLst>
            </p:cNvPr>
            <p:cNvSpPr/>
            <p:nvPr/>
          </p:nvSpPr>
          <p:spPr>
            <a:xfrm>
              <a:off x="5121772" y="4299685"/>
              <a:ext cx="6425534" cy="744136"/>
            </a:xfrm>
            <a:prstGeom prst="roundRect">
              <a:avLst/>
            </a:prstGeom>
            <a:solidFill>
              <a:srgbClr val="71A8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2048268-C385-C749-8F7D-DE7BD9ADEF43}"/>
                </a:ext>
              </a:extLst>
            </p:cNvPr>
            <p:cNvSpPr txBox="1"/>
            <p:nvPr/>
          </p:nvSpPr>
          <p:spPr>
            <a:xfrm>
              <a:off x="5370013" y="4697579"/>
              <a:ext cx="6436394" cy="711374"/>
            </a:xfrm>
            <a:prstGeom prst="rect">
              <a:avLst/>
            </a:prstGeom>
            <a:noFill/>
          </p:spPr>
          <p:txBody>
            <a:bodyPr wrap="square" lIns="91427" tIns="45714" rIns="91427" bIns="45714" numCol="3" rtlCol="0">
              <a:spAutoFit/>
            </a:bodyPr>
            <a:lstStyle/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Cloud Transformation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Cost Rationalization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endParaRPr lang="en-US" sz="1000" kern="0" dirty="0">
                <a:solidFill>
                  <a:prstClr val="white"/>
                </a:solidFill>
              </a:endParaRP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 </a:t>
              </a:r>
            </a:p>
            <a:p>
              <a:pPr marL="117475" indent="-117475" defTabSz="914400"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Rebadging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926DFE5-74E0-A149-8A4A-81AE0710EC63}"/>
                </a:ext>
              </a:extLst>
            </p:cNvPr>
            <p:cNvSpPr txBox="1"/>
            <p:nvPr/>
          </p:nvSpPr>
          <p:spPr>
            <a:xfrm>
              <a:off x="6729670" y="4309574"/>
              <a:ext cx="3209739" cy="671852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400" b="1" kern="0" dirty="0">
                  <a:solidFill>
                    <a:prstClr val="white"/>
                  </a:solidFill>
                </a:rPr>
                <a:t>Strategic Model</a:t>
              </a:r>
            </a:p>
            <a:p>
              <a:pPr algn="ctr" defTabSz="914400">
                <a:defRPr/>
              </a:pPr>
              <a:endParaRPr lang="en-IN" sz="1400" b="1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7B2A2E7-D070-934B-9747-2FE84F243650}"/>
              </a:ext>
            </a:extLst>
          </p:cNvPr>
          <p:cNvGrpSpPr/>
          <p:nvPr/>
        </p:nvGrpSpPr>
        <p:grpSpPr>
          <a:xfrm>
            <a:off x="722994" y="2074954"/>
            <a:ext cx="2172685" cy="828188"/>
            <a:chOff x="873907" y="991376"/>
            <a:chExt cx="2789947" cy="1063477"/>
          </a:xfrm>
        </p:grpSpPr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145EF40D-1B70-0743-9270-1DD4ECD2ADD7}"/>
                </a:ext>
              </a:extLst>
            </p:cNvPr>
            <p:cNvSpPr/>
            <p:nvPr/>
          </p:nvSpPr>
          <p:spPr>
            <a:xfrm>
              <a:off x="1741970" y="991376"/>
              <a:ext cx="1063477" cy="1063477"/>
            </a:xfrm>
            <a:prstGeom prst="ellipse">
              <a:avLst/>
            </a:prstGeom>
            <a:solidFill>
              <a:srgbClr val="004A6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6EA2A39C-8B1C-9244-B513-87370BC19C12}"/>
                </a:ext>
              </a:extLst>
            </p:cNvPr>
            <p:cNvSpPr txBox="1"/>
            <p:nvPr/>
          </p:nvSpPr>
          <p:spPr>
            <a:xfrm>
              <a:off x="873907" y="1295755"/>
              <a:ext cx="2789947" cy="553287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100" b="1" kern="0" dirty="0">
                  <a:solidFill>
                    <a:prstClr val="white"/>
                  </a:solidFill>
                </a:rPr>
                <a:t>Engagement </a:t>
              </a:r>
            </a:p>
            <a:p>
              <a:pPr algn="ctr" defTabSz="914400">
                <a:defRPr/>
              </a:pPr>
              <a:r>
                <a:rPr lang="en-IN" sz="1100" b="1" kern="0" dirty="0">
                  <a:solidFill>
                    <a:prstClr val="white"/>
                  </a:solidFill>
                </a:rPr>
                <a:t>Maturity</a:t>
              </a:r>
              <a:endParaRPr lang="en-US" sz="110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DCDB75C8-356B-A74E-A7F9-DBE89B479F22}"/>
              </a:ext>
            </a:extLst>
          </p:cNvPr>
          <p:cNvGrpSpPr/>
          <p:nvPr/>
        </p:nvGrpSpPr>
        <p:grpSpPr>
          <a:xfrm>
            <a:off x="1949923" y="2790927"/>
            <a:ext cx="2172685" cy="828188"/>
            <a:chOff x="2404998" y="1926014"/>
            <a:chExt cx="2789947" cy="1063477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0B844CF2-4BDF-CD43-8C0A-46ED77435F64}"/>
                </a:ext>
              </a:extLst>
            </p:cNvPr>
            <p:cNvSpPr/>
            <p:nvPr/>
          </p:nvSpPr>
          <p:spPr>
            <a:xfrm>
              <a:off x="3276602" y="1926014"/>
              <a:ext cx="1063477" cy="1063477"/>
            </a:xfrm>
            <a:prstGeom prst="ellipse">
              <a:avLst/>
            </a:prstGeom>
            <a:solidFill>
              <a:srgbClr val="0066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1268233-4992-2247-964C-AC32F72A20ED}"/>
                </a:ext>
              </a:extLst>
            </p:cNvPr>
            <p:cNvSpPr txBox="1"/>
            <p:nvPr/>
          </p:nvSpPr>
          <p:spPr>
            <a:xfrm>
              <a:off x="2404998" y="2173076"/>
              <a:ext cx="2789947" cy="461654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200" b="1" kern="0" dirty="0">
                  <a:solidFill>
                    <a:prstClr val="white"/>
                  </a:solidFill>
                </a:rPr>
                <a:t> Right</a:t>
              </a:r>
            </a:p>
            <a:p>
              <a:pPr algn="ctr" defTabSz="914400">
                <a:defRPr/>
              </a:pPr>
              <a:r>
                <a:rPr lang="en-IN" sz="1200" b="1" kern="0" dirty="0">
                  <a:solidFill>
                    <a:prstClr val="white"/>
                  </a:solidFill>
                </a:rPr>
                <a:t>Shoring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2E102506-2BCB-6B4B-99EB-E04FEA77E7EC}"/>
              </a:ext>
            </a:extLst>
          </p:cNvPr>
          <p:cNvGrpSpPr/>
          <p:nvPr/>
        </p:nvGrpSpPr>
        <p:grpSpPr>
          <a:xfrm>
            <a:off x="2021214" y="4130373"/>
            <a:ext cx="2172685" cy="828188"/>
            <a:chOff x="2540953" y="3630742"/>
            <a:chExt cx="2789947" cy="1063477"/>
          </a:xfrm>
        </p:grpSpPr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D614E80E-D2F9-1645-8391-FD5D6B6138F3}"/>
                </a:ext>
              </a:extLst>
            </p:cNvPr>
            <p:cNvSpPr/>
            <p:nvPr/>
          </p:nvSpPr>
          <p:spPr>
            <a:xfrm>
              <a:off x="3404190" y="3630742"/>
              <a:ext cx="1063477" cy="1063477"/>
            </a:xfrm>
            <a:prstGeom prst="ellipse">
              <a:avLst/>
            </a:prstGeom>
            <a:solidFill>
              <a:srgbClr val="0079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D86CE4D-05BE-FF48-BAFA-354F3740D511}"/>
                </a:ext>
              </a:extLst>
            </p:cNvPr>
            <p:cNvSpPr txBox="1"/>
            <p:nvPr/>
          </p:nvSpPr>
          <p:spPr>
            <a:xfrm>
              <a:off x="2540953" y="3890575"/>
              <a:ext cx="2789947" cy="461654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200" b="1" kern="0" dirty="0">
                  <a:solidFill>
                    <a:prstClr val="white"/>
                  </a:solidFill>
                </a:rPr>
                <a:t>Operating</a:t>
              </a:r>
            </a:p>
            <a:p>
              <a:pPr algn="ctr" defTabSz="914400">
                <a:defRPr/>
              </a:pPr>
              <a:r>
                <a:rPr lang="en-IN" sz="1200" b="1" kern="0" dirty="0">
                  <a:solidFill>
                    <a:prstClr val="white"/>
                  </a:solidFill>
                </a:rPr>
                <a:t> Model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D6E86E93-2F50-244B-860C-958F4317FE83}"/>
              </a:ext>
            </a:extLst>
          </p:cNvPr>
          <p:cNvGrpSpPr/>
          <p:nvPr/>
        </p:nvGrpSpPr>
        <p:grpSpPr>
          <a:xfrm>
            <a:off x="726753" y="4865457"/>
            <a:ext cx="2172685" cy="828188"/>
            <a:chOff x="878734" y="4574664"/>
            <a:chExt cx="2789947" cy="1063477"/>
          </a:xfrm>
        </p:grpSpPr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8E17DE72-196B-844E-B209-4091A8D2767A}"/>
                </a:ext>
              </a:extLst>
            </p:cNvPr>
            <p:cNvSpPr/>
            <p:nvPr/>
          </p:nvSpPr>
          <p:spPr>
            <a:xfrm>
              <a:off x="1737141" y="4574664"/>
              <a:ext cx="1063477" cy="1063477"/>
            </a:xfrm>
            <a:prstGeom prst="ellipse">
              <a:avLst/>
            </a:prstGeom>
            <a:solidFill>
              <a:srgbClr val="0082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FCF3F50-3DFC-CC42-80AA-C66DEA18AA32}"/>
                </a:ext>
              </a:extLst>
            </p:cNvPr>
            <p:cNvSpPr txBox="1"/>
            <p:nvPr/>
          </p:nvSpPr>
          <p:spPr>
            <a:xfrm>
              <a:off x="878734" y="4915219"/>
              <a:ext cx="2789947" cy="461654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200" b="1" kern="0" dirty="0">
                  <a:solidFill>
                    <a:prstClr val="white"/>
                  </a:solidFill>
                </a:rPr>
                <a:t>Sourcing</a:t>
              </a:r>
            </a:p>
            <a:p>
              <a:pPr algn="ctr" defTabSz="914400">
                <a:defRPr/>
              </a:pPr>
              <a:endParaRPr lang="en-IN" sz="1200" b="1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C7E8AAD1-556E-234E-A58A-A8A9FB1CBE48}"/>
              </a:ext>
            </a:extLst>
          </p:cNvPr>
          <p:cNvGrpSpPr/>
          <p:nvPr/>
        </p:nvGrpSpPr>
        <p:grpSpPr>
          <a:xfrm>
            <a:off x="-467449" y="4137569"/>
            <a:ext cx="2172685" cy="828188"/>
            <a:chOff x="-654741" y="3639982"/>
            <a:chExt cx="2789947" cy="1063477"/>
          </a:xfrm>
        </p:grpSpPr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95C2FB2B-3088-1841-B55F-B855F2474497}"/>
                </a:ext>
              </a:extLst>
            </p:cNvPr>
            <p:cNvSpPr/>
            <p:nvPr/>
          </p:nvSpPr>
          <p:spPr>
            <a:xfrm>
              <a:off x="208495" y="3639982"/>
              <a:ext cx="1063477" cy="1063477"/>
            </a:xfrm>
            <a:prstGeom prst="ellipse">
              <a:avLst/>
            </a:prstGeom>
            <a:solidFill>
              <a:srgbClr val="009FD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F6354BC9-83D3-DA47-8292-AFD97B9769AD}"/>
                </a:ext>
              </a:extLst>
            </p:cNvPr>
            <p:cNvSpPr txBox="1"/>
            <p:nvPr/>
          </p:nvSpPr>
          <p:spPr>
            <a:xfrm>
              <a:off x="-654741" y="3991639"/>
              <a:ext cx="2789947" cy="276987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200" b="1" kern="0" dirty="0">
                  <a:solidFill>
                    <a:prstClr val="white"/>
                  </a:solidFill>
                </a:rPr>
                <a:t>Ownership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E5B6D75-EB4D-8E4F-BBC8-72BA78EE7538}"/>
              </a:ext>
            </a:extLst>
          </p:cNvPr>
          <p:cNvGrpSpPr/>
          <p:nvPr/>
        </p:nvGrpSpPr>
        <p:grpSpPr>
          <a:xfrm>
            <a:off x="-409485" y="2790252"/>
            <a:ext cx="2172685" cy="828188"/>
            <a:chOff x="-580310" y="1909891"/>
            <a:chExt cx="2789947" cy="1063477"/>
          </a:xfrm>
        </p:grpSpPr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F21E3EB1-65EB-2A48-8AE3-847254D61D98}"/>
                </a:ext>
              </a:extLst>
            </p:cNvPr>
            <p:cNvSpPr/>
            <p:nvPr/>
          </p:nvSpPr>
          <p:spPr>
            <a:xfrm>
              <a:off x="293557" y="1909891"/>
              <a:ext cx="1063477" cy="1063477"/>
            </a:xfrm>
            <a:prstGeom prst="ellipse">
              <a:avLst/>
            </a:prstGeom>
            <a:solidFill>
              <a:srgbClr val="71A8D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000" kern="0" dirty="0">
                <a:solidFill>
                  <a:prstClr val="white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5FD8D56F-2943-E04C-A075-2B1DBC3E9CF6}"/>
                </a:ext>
              </a:extLst>
            </p:cNvPr>
            <p:cNvSpPr txBox="1"/>
            <p:nvPr/>
          </p:nvSpPr>
          <p:spPr>
            <a:xfrm>
              <a:off x="-580310" y="2162582"/>
              <a:ext cx="2789947" cy="646319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sz="1200" b="1" kern="0" dirty="0">
                  <a:solidFill>
                    <a:prstClr val="white"/>
                  </a:solidFill>
                </a:rPr>
                <a:t>Strategic </a:t>
              </a:r>
            </a:p>
            <a:p>
              <a:pPr algn="ctr" defTabSz="914400">
                <a:defRPr/>
              </a:pPr>
              <a:r>
                <a:rPr lang="en-IN" sz="1200" b="1" kern="0" dirty="0">
                  <a:solidFill>
                    <a:prstClr val="white"/>
                  </a:solidFill>
                </a:rPr>
                <a:t>Model</a:t>
              </a:r>
            </a:p>
            <a:p>
              <a:pPr algn="ctr" defTabSz="914400">
                <a:defRPr/>
              </a:pPr>
              <a:endParaRPr lang="en-IN" sz="1200" b="1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A9FA564F-3C99-C14C-9691-B5C62CADBAD9}"/>
              </a:ext>
            </a:extLst>
          </p:cNvPr>
          <p:cNvGrpSpPr/>
          <p:nvPr/>
        </p:nvGrpSpPr>
        <p:grpSpPr>
          <a:xfrm>
            <a:off x="1160112" y="2958826"/>
            <a:ext cx="1352108" cy="1577903"/>
            <a:chOff x="1435211" y="2126357"/>
            <a:chExt cx="1736243" cy="2026186"/>
          </a:xfrm>
        </p:grpSpPr>
        <p:pic>
          <p:nvPicPr>
            <p:cNvPr id="72" name="Picture 2" descr="C:\Users\sachin.tanwar\Desktop\New folder (4)\01-06-2017\shutterstock_224723305 [Converted]-01.png">
              <a:extLst>
                <a:ext uri="{FF2B5EF4-FFF2-40B4-BE49-F238E27FC236}">
                  <a16:creationId xmlns="" xmlns:a16="http://schemas.microsoft.com/office/drawing/2014/main" id="{E28CE584-49CA-E048-ACDE-63EA10648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866" y="2126357"/>
              <a:ext cx="1734588" cy="17345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8890257-7B52-1244-8D00-3A7054D03415}"/>
                </a:ext>
              </a:extLst>
            </p:cNvPr>
            <p:cNvSpPr txBox="1"/>
            <p:nvPr/>
          </p:nvSpPr>
          <p:spPr>
            <a:xfrm>
              <a:off x="1435211" y="3690890"/>
              <a:ext cx="1700962" cy="461653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 defTabSz="914400">
                <a:defRPr/>
              </a:pPr>
              <a:r>
                <a:rPr lang="en-IN" kern="0" dirty="0">
                  <a:solidFill>
                    <a:srgbClr val="36546B"/>
                  </a:solidFill>
                </a:rPr>
                <a:t>Customer</a:t>
              </a:r>
              <a:endParaRPr lang="en-US" kern="0" dirty="0">
                <a:solidFill>
                  <a:srgbClr val="3654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22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D22E6A6-9556-0C4F-A570-192BBB9AF23F}"/>
              </a:ext>
            </a:extLst>
          </p:cNvPr>
          <p:cNvSpPr/>
          <p:nvPr/>
        </p:nvSpPr>
        <p:spPr>
          <a:xfrm>
            <a:off x="0" y="1724297"/>
            <a:ext cx="9144000" cy="45785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82" y="578746"/>
            <a:ext cx="6990087" cy="648071"/>
          </a:xfrm>
        </p:spPr>
        <p:txBody>
          <a:bodyPr>
            <a:normAutofit fontScale="90000"/>
          </a:bodyPr>
          <a:lstStyle/>
          <a:p>
            <a:r>
              <a:rPr lang="en-US" dirty="0"/>
              <a:t>Delivering Value &amp; Innovation </a:t>
            </a:r>
            <a:br>
              <a:rPr lang="en-US" dirty="0"/>
            </a:br>
            <a:r>
              <a:rPr lang="en-US" dirty="0"/>
              <a:t>to our </a:t>
            </a:r>
            <a:r>
              <a:rPr lang="en-US" dirty="0" smtClean="0"/>
              <a:t>Banking Customers </a:t>
            </a:r>
            <a:br>
              <a:rPr lang="en-US" dirty="0" smtClean="0"/>
            </a:br>
            <a:r>
              <a:rPr lang="en-US" dirty="0" smtClean="0"/>
              <a:t>Locally and Globally</a:t>
            </a:r>
            <a:endParaRPr lang="en-IN" dirty="0">
              <a:solidFill>
                <a:srgbClr val="004D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5609" y="6384242"/>
            <a:ext cx="379753" cy="365125"/>
          </a:xfrm>
          <a:prstGeom prst="rect">
            <a:avLst/>
          </a:prstGeom>
        </p:spPr>
        <p:txBody>
          <a:bodyPr/>
          <a:lstStyle/>
          <a:p>
            <a:fld id="{DEAA4A4A-BD84-2F40-AD92-9AA7F838543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6" name="Rounded Rectangle 166">
            <a:extLst>
              <a:ext uri="{FF2B5EF4-FFF2-40B4-BE49-F238E27FC236}">
                <a16:creationId xmlns="" xmlns:a16="http://schemas.microsoft.com/office/drawing/2014/main" id="{3C0C3A16-F611-4948-AC8B-6526A1674E57}"/>
              </a:ext>
            </a:extLst>
          </p:cNvPr>
          <p:cNvSpPr/>
          <p:nvPr/>
        </p:nvSpPr>
        <p:spPr>
          <a:xfrm>
            <a:off x="254726" y="2544453"/>
            <a:ext cx="8723076" cy="2989073"/>
          </a:xfrm>
          <a:prstGeom prst="roundRect">
            <a:avLst>
              <a:gd name="adj" fmla="val 8886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227"/>
            <a:endParaRPr lang="en-IN" sz="2399" dirty="0">
              <a:solidFill>
                <a:srgbClr val="4F4F4F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623189D3-44F5-4849-BAE4-57D1025D6E6F}"/>
              </a:ext>
            </a:extLst>
          </p:cNvPr>
          <p:cNvSpPr/>
          <p:nvPr/>
        </p:nvSpPr>
        <p:spPr>
          <a:xfrm>
            <a:off x="7499106" y="3444174"/>
            <a:ext cx="1185677" cy="383424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99" name="Picture 11">
            <a:extLst>
              <a:ext uri="{FF2B5EF4-FFF2-40B4-BE49-F238E27FC236}">
                <a16:creationId xmlns="" xmlns:a16="http://schemas.microsoft.com/office/drawing/2014/main" id="{97132FA3-B4C7-EC4C-BAE5-D9D6D0889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89" b="27871"/>
          <a:stretch/>
        </p:blipFill>
        <p:spPr bwMode="auto">
          <a:xfrm>
            <a:off x="7542310" y="3477800"/>
            <a:ext cx="1062697" cy="34169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E082A269-1945-7647-8F62-99BAB6F9395A}"/>
              </a:ext>
            </a:extLst>
          </p:cNvPr>
          <p:cNvSpPr/>
          <p:nvPr/>
        </p:nvSpPr>
        <p:spPr>
          <a:xfrm>
            <a:off x="4735867" y="2905374"/>
            <a:ext cx="1192080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02" name="Picture 20">
            <a:extLst>
              <a:ext uri="{FF2B5EF4-FFF2-40B4-BE49-F238E27FC236}">
                <a16:creationId xmlns="" xmlns:a16="http://schemas.microsoft.com/office/drawing/2014/main" id="{91573671-6FA3-B848-A60F-30FD09BB8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5" t="14508" r="7274" b="14806"/>
          <a:stretch/>
        </p:blipFill>
        <p:spPr bwMode="auto">
          <a:xfrm>
            <a:off x="4870095" y="2961393"/>
            <a:ext cx="997344" cy="27138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29834C14-207C-3146-B6BA-A380BB8E13EC}"/>
              </a:ext>
            </a:extLst>
          </p:cNvPr>
          <p:cNvSpPr/>
          <p:nvPr/>
        </p:nvSpPr>
        <p:spPr>
          <a:xfrm>
            <a:off x="6132582" y="2905375"/>
            <a:ext cx="1192080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05" name="Picture 27">
            <a:extLst>
              <a:ext uri="{FF2B5EF4-FFF2-40B4-BE49-F238E27FC236}">
                <a16:creationId xmlns="" xmlns:a16="http://schemas.microsoft.com/office/drawing/2014/main" id="{9BE86351-9147-AE4D-9BE9-189E796D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743" y="2952512"/>
            <a:ext cx="596040" cy="29774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FA03EEFE-E0AA-3443-B82C-4F8D91F9A2A3}"/>
              </a:ext>
            </a:extLst>
          </p:cNvPr>
          <p:cNvSpPr/>
          <p:nvPr/>
        </p:nvSpPr>
        <p:spPr>
          <a:xfrm>
            <a:off x="3339152" y="2905374"/>
            <a:ext cx="1192080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08" name="Picture 28">
            <a:extLst>
              <a:ext uri="{FF2B5EF4-FFF2-40B4-BE49-F238E27FC236}">
                <a16:creationId xmlns="" xmlns:a16="http://schemas.microsoft.com/office/drawing/2014/main" id="{F6B5F589-7990-CA4F-AF6B-D658DB95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521" y="2992774"/>
            <a:ext cx="1110090" cy="21949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77FB7A2B-0684-484E-A560-3E9FCC16C437}"/>
              </a:ext>
            </a:extLst>
          </p:cNvPr>
          <p:cNvSpPr/>
          <p:nvPr/>
        </p:nvSpPr>
        <p:spPr>
          <a:xfrm>
            <a:off x="7529296" y="2905375"/>
            <a:ext cx="1155486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11" name="Picture 30" descr="Global Asset Management, Retirement Planning, and Risk Management">
            <a:extLst>
              <a:ext uri="{FF2B5EF4-FFF2-40B4-BE49-F238E27FC236}">
                <a16:creationId xmlns="" xmlns:a16="http://schemas.microsoft.com/office/drawing/2014/main" id="{E72A50DE-7B7C-044F-8253-64BA86EE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835" y="2937815"/>
            <a:ext cx="1052999" cy="318543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F002AD1C-84DB-C944-BB29-B5F22F6FDFB4}"/>
              </a:ext>
            </a:extLst>
          </p:cNvPr>
          <p:cNvSpPr/>
          <p:nvPr/>
        </p:nvSpPr>
        <p:spPr>
          <a:xfrm>
            <a:off x="3390338" y="3453183"/>
            <a:ext cx="1192080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14" name="Picture 31">
            <a:extLst>
              <a:ext uri="{FF2B5EF4-FFF2-40B4-BE49-F238E27FC236}">
                <a16:creationId xmlns="" xmlns:a16="http://schemas.microsoft.com/office/drawing/2014/main" id="{A7E6B07F-33B1-194E-AB28-61F00BCD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934" y="3534777"/>
            <a:ext cx="1093151" cy="26801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13A0CBDE-EACA-1C45-B4D3-F8D88CB4EB12}"/>
              </a:ext>
            </a:extLst>
          </p:cNvPr>
          <p:cNvSpPr/>
          <p:nvPr/>
        </p:nvSpPr>
        <p:spPr>
          <a:xfrm>
            <a:off x="1943947" y="4015687"/>
            <a:ext cx="1165591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17" name="Picture 32">
            <a:extLst>
              <a:ext uri="{FF2B5EF4-FFF2-40B4-BE49-F238E27FC236}">
                <a16:creationId xmlns="" xmlns:a16="http://schemas.microsoft.com/office/drawing/2014/main" id="{F573BAF1-0DA0-3A46-9CA5-C855590F2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871" y="4080819"/>
            <a:ext cx="1043719" cy="27996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59D76355-F9F0-C348-A5EA-44C8C54853F6}"/>
              </a:ext>
            </a:extLst>
          </p:cNvPr>
          <p:cNvSpPr/>
          <p:nvPr/>
        </p:nvSpPr>
        <p:spPr>
          <a:xfrm>
            <a:off x="7554591" y="4015687"/>
            <a:ext cx="1130191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20" name="Picture 2">
            <a:extLst>
              <a:ext uri="{FF2B5EF4-FFF2-40B4-BE49-F238E27FC236}">
                <a16:creationId xmlns="" xmlns:a16="http://schemas.microsoft.com/office/drawing/2014/main" id="{2AC1687A-5E55-E94A-AA36-E09C98F65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603" y="4073044"/>
            <a:ext cx="1055474" cy="2639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2FBE8703-A1E3-B948-ABE9-3304A7F185EB}"/>
              </a:ext>
            </a:extLst>
          </p:cNvPr>
          <p:cNvSpPr/>
          <p:nvPr/>
        </p:nvSpPr>
        <p:spPr>
          <a:xfrm>
            <a:off x="3413589" y="4015687"/>
            <a:ext cx="1192080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23" name="Picture 4" descr="Image result for RBS logo">
            <a:extLst>
              <a:ext uri="{FF2B5EF4-FFF2-40B4-BE49-F238E27FC236}">
                <a16:creationId xmlns="" xmlns:a16="http://schemas.microsoft.com/office/drawing/2014/main" id="{28C52E89-E520-634E-A625-460E7AC2F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6754" y="4095559"/>
            <a:ext cx="726992" cy="24060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25" name="Picture 7">
            <a:extLst>
              <a:ext uri="{FF2B5EF4-FFF2-40B4-BE49-F238E27FC236}">
                <a16:creationId xmlns="" xmlns:a16="http://schemas.microsoft.com/office/drawing/2014/main" id="{DD2C7502-9C34-E141-AC7A-EFC3922C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564" y="3505687"/>
            <a:ext cx="979147" cy="28602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4A8F4917-1FD8-1644-923E-A154898DF292}"/>
              </a:ext>
            </a:extLst>
          </p:cNvPr>
          <p:cNvSpPr/>
          <p:nvPr/>
        </p:nvSpPr>
        <p:spPr>
          <a:xfrm>
            <a:off x="1929987" y="3453183"/>
            <a:ext cx="1250273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b="1" kern="0" dirty="0">
              <a:solidFill>
                <a:schemeClr val="accent2"/>
              </a:solidFill>
            </a:endParaRPr>
          </a:p>
        </p:txBody>
      </p:sp>
      <p:pic>
        <p:nvPicPr>
          <p:cNvPr id="127" name="Picture 2" descr="Image result for standard chartered logo">
            <a:extLst>
              <a:ext uri="{FF2B5EF4-FFF2-40B4-BE49-F238E27FC236}">
                <a16:creationId xmlns="" xmlns:a16="http://schemas.microsoft.com/office/drawing/2014/main" id="{74A4E42E-BAE6-EC4C-98A0-E526B16D0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38" b="22509"/>
          <a:stretch/>
        </p:blipFill>
        <p:spPr bwMode="auto">
          <a:xfrm>
            <a:off x="2219067" y="3467784"/>
            <a:ext cx="674355" cy="35439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CCAC94F6-BCDD-B040-B7D8-CBB9C9E3AF15}"/>
              </a:ext>
            </a:extLst>
          </p:cNvPr>
          <p:cNvSpPr/>
          <p:nvPr/>
        </p:nvSpPr>
        <p:spPr>
          <a:xfrm>
            <a:off x="4792494" y="3453183"/>
            <a:ext cx="1250273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30" name="Picture 6" descr="Image result for bloomberg logo orange">
            <a:extLst>
              <a:ext uri="{FF2B5EF4-FFF2-40B4-BE49-F238E27FC236}">
                <a16:creationId xmlns="" xmlns:a16="http://schemas.microsoft.com/office/drawing/2014/main" id="{FE8B24B3-AC95-7243-A705-3EAA57B3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7" y="3586223"/>
            <a:ext cx="863728" cy="17274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51F06D21-5F42-534E-A2AA-DA1AEEF1B794}"/>
              </a:ext>
            </a:extLst>
          </p:cNvPr>
          <p:cNvSpPr/>
          <p:nvPr/>
        </p:nvSpPr>
        <p:spPr>
          <a:xfrm>
            <a:off x="4909720" y="4015687"/>
            <a:ext cx="1161872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33" name="Picture 14" descr="Image result for DBS logo transparent">
            <a:extLst>
              <a:ext uri="{FF2B5EF4-FFF2-40B4-BE49-F238E27FC236}">
                <a16:creationId xmlns="" xmlns:a16="http://schemas.microsoft.com/office/drawing/2014/main" id="{EC40C2B3-6473-FA48-A1FB-5737BA98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848" y="4074064"/>
            <a:ext cx="833833" cy="29319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80FB2AAC-96C4-3442-859F-AFE04302C7EB}"/>
              </a:ext>
            </a:extLst>
          </p:cNvPr>
          <p:cNvSpPr/>
          <p:nvPr/>
        </p:nvSpPr>
        <p:spPr>
          <a:xfrm>
            <a:off x="6375643" y="4034652"/>
            <a:ext cx="874898" cy="345492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27"/>
            <a:endParaRPr lang="en-IN" sz="2399" dirty="0">
              <a:solidFill>
                <a:prstClr val="white"/>
              </a:solidFill>
            </a:endParaRPr>
          </a:p>
        </p:txBody>
      </p:sp>
      <p:pic>
        <p:nvPicPr>
          <p:cNvPr id="136" name="Picture 8" descr="Image result for Thomson Reuters logo">
            <a:extLst>
              <a:ext uri="{FF2B5EF4-FFF2-40B4-BE49-F238E27FC236}">
                <a16:creationId xmlns="" xmlns:a16="http://schemas.microsoft.com/office/drawing/2014/main" id="{6B395047-B34D-3C42-BF72-54C7A736F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0733" y="4249055"/>
            <a:ext cx="812211" cy="8796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37" name="Picture 8" descr="Image result for Thomson Reuters logo">
            <a:extLst>
              <a:ext uri="{FF2B5EF4-FFF2-40B4-BE49-F238E27FC236}">
                <a16:creationId xmlns="" xmlns:a16="http://schemas.microsoft.com/office/drawing/2014/main" id="{144085A9-5849-6948-82BA-D1A148544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195" y="4060724"/>
            <a:ext cx="185992" cy="17591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138" name="Text Placeholder 1">
            <a:extLst>
              <a:ext uri="{FF2B5EF4-FFF2-40B4-BE49-F238E27FC236}">
                <a16:creationId xmlns="" xmlns:a16="http://schemas.microsoft.com/office/drawing/2014/main" id="{C162F653-DBB2-CC40-A45B-0A0B69FD5DDF}"/>
              </a:ext>
            </a:extLst>
          </p:cNvPr>
          <p:cNvSpPr txBox="1">
            <a:spLocks/>
          </p:cNvSpPr>
          <p:nvPr/>
        </p:nvSpPr>
        <p:spPr>
          <a:xfrm>
            <a:off x="404268" y="3498527"/>
            <a:ext cx="1317959" cy="834556"/>
          </a:xfrm>
          <a:prstGeom prst="rect">
            <a:avLst/>
          </a:prstGeom>
          <a:solidFill>
            <a:srgbClr val="000000">
              <a:alpha val="32157"/>
            </a:srgbClr>
          </a:solidFill>
        </p:spPr>
        <p:txBody>
          <a:bodyPr vert="horz" lIns="91416" tIns="45708" rIns="91416" bIns="45708" rtlCol="0" anchor="ctr">
            <a:normAutofit/>
          </a:bodyPr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800" kern="1200" baseline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15" indent="0" algn="l" defTabSz="609448" rtl="0" eaLnBrk="1" latinLnBrk="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000" kern="1200">
                <a:solidFill>
                  <a:srgbClr val="4B4B4B"/>
                </a:solidFill>
                <a:latin typeface="+mj-lt"/>
                <a:ea typeface="+mn-ea"/>
                <a:cs typeface="+mn-cs"/>
              </a:defRPr>
            </a:lvl2pPr>
            <a:lvl3pPr marL="914430" indent="0" algn="l" defTabSz="609448" rtl="0" eaLnBrk="1" latinLnBrk="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600" kern="1200">
                <a:solidFill>
                  <a:srgbClr val="4B4B4B"/>
                </a:solidFill>
                <a:latin typeface="+mj-lt"/>
                <a:ea typeface="+mn-ea"/>
                <a:cs typeface="+mn-cs"/>
              </a:defRPr>
            </a:lvl3pPr>
            <a:lvl4pPr marL="1371645" indent="0" algn="l" defTabSz="609448" rtl="0" eaLnBrk="1" latinLnBrk="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kern="1200">
                <a:solidFill>
                  <a:srgbClr val="4B4B4B"/>
                </a:solidFill>
                <a:latin typeface="+mj-lt"/>
                <a:ea typeface="+mn-ea"/>
                <a:cs typeface="+mn-cs"/>
              </a:defRPr>
            </a:lvl4pPr>
            <a:lvl5pPr marL="1828860" indent="0" algn="l" defTabSz="609448" rtl="0" eaLnBrk="1" latinLnBrk="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kern="1200">
                <a:solidFill>
                  <a:srgbClr val="4B4B4B"/>
                </a:solidFill>
                <a:latin typeface="+mj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776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b="1" dirty="0">
                <a:solidFill>
                  <a:schemeClr val="tx2"/>
                </a:solidFill>
              </a:rPr>
              <a:t>Some Banking Customers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EEA69446-AE26-F54D-ABDE-64DE5AB2C4A6}"/>
              </a:ext>
            </a:extLst>
          </p:cNvPr>
          <p:cNvSpPr/>
          <p:nvPr/>
        </p:nvSpPr>
        <p:spPr>
          <a:xfrm>
            <a:off x="1942437" y="2905374"/>
            <a:ext cx="1192080" cy="383423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kern="0" dirty="0">
              <a:solidFill>
                <a:srgbClr val="00B050"/>
              </a:solidFill>
            </a:endParaRPr>
          </a:p>
        </p:txBody>
      </p:sp>
      <p:pic>
        <p:nvPicPr>
          <p:cNvPr id="141" name="Picture 2" descr="Image result for deutsche bank Logo">
            <a:extLst>
              <a:ext uri="{FF2B5EF4-FFF2-40B4-BE49-F238E27FC236}">
                <a16:creationId xmlns="" xmlns:a16="http://schemas.microsoft.com/office/drawing/2014/main" id="{88C413E4-70ED-F241-9BD3-1BE50C2C0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8" t="23546" b="29860"/>
          <a:stretch/>
        </p:blipFill>
        <p:spPr bwMode="auto">
          <a:xfrm>
            <a:off x="2425299" y="2912675"/>
            <a:ext cx="273383" cy="24033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42" name="Picture 2" descr="Image result for deutsche bank Logo">
            <a:extLst>
              <a:ext uri="{FF2B5EF4-FFF2-40B4-BE49-F238E27FC236}">
                <a16:creationId xmlns="" xmlns:a16="http://schemas.microsoft.com/office/drawing/2014/main" id="{984E4DF1-2E87-FB40-BB3F-F7B8699AF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2" r="24651" b="29860"/>
          <a:stretch/>
        </p:blipFill>
        <p:spPr bwMode="auto">
          <a:xfrm>
            <a:off x="1998407" y="3107191"/>
            <a:ext cx="1078793" cy="17591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D68A30F4-9690-FC40-9AD6-2932E604373A}"/>
              </a:ext>
            </a:extLst>
          </p:cNvPr>
          <p:cNvSpPr/>
          <p:nvPr/>
        </p:nvSpPr>
        <p:spPr>
          <a:xfrm>
            <a:off x="6252845" y="3458809"/>
            <a:ext cx="1036185" cy="386805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0C5C1F9F-23B7-8548-9DDA-11CE37E0DD6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56754" y="3513646"/>
            <a:ext cx="869700" cy="244267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2"/>
          <a:srcRect l="2062" t="37950" r="71752" b="36758"/>
          <a:stretch/>
        </p:blipFill>
        <p:spPr>
          <a:xfrm>
            <a:off x="1960774" y="4554774"/>
            <a:ext cx="942075" cy="511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3"/>
          <a:srcRect l="722" t="43631" r="84742" b="40791"/>
          <a:stretch/>
        </p:blipFill>
        <p:spPr>
          <a:xfrm>
            <a:off x="3421930" y="4567552"/>
            <a:ext cx="757962" cy="456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/>
          <a:srcRect l="15567" t="43264" r="69072" b="43357"/>
          <a:stretch/>
        </p:blipFill>
        <p:spPr>
          <a:xfrm>
            <a:off x="4967924" y="4495927"/>
            <a:ext cx="1001852" cy="490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/>
          <a:srcRect l="3093" t="41065" r="78247" b="39141"/>
          <a:stretch/>
        </p:blipFill>
        <p:spPr>
          <a:xfrm>
            <a:off x="6372515" y="4503814"/>
            <a:ext cx="1046375" cy="57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6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D22E6A6-9556-0C4F-A570-192BBB9AF23F}"/>
              </a:ext>
            </a:extLst>
          </p:cNvPr>
          <p:cNvSpPr/>
          <p:nvPr/>
        </p:nvSpPr>
        <p:spPr>
          <a:xfrm>
            <a:off x="0" y="1724297"/>
            <a:ext cx="9144000" cy="45785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82" y="578746"/>
            <a:ext cx="6990087" cy="6480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BA1"/>
                </a:solidFill>
              </a:rPr>
              <a:t>Strategic Partnerships </a:t>
            </a:r>
            <a:br>
              <a:rPr lang="en-US" dirty="0">
                <a:solidFill>
                  <a:srgbClr val="005BA1"/>
                </a:solidFill>
              </a:rPr>
            </a:br>
            <a:r>
              <a:rPr lang="en-US" dirty="0">
                <a:solidFill>
                  <a:srgbClr val="005BA1"/>
                </a:solidFill>
              </a:rPr>
              <a:t>F</a:t>
            </a:r>
            <a:r>
              <a:rPr lang="en-US" dirty="0" smtClean="0">
                <a:solidFill>
                  <a:srgbClr val="005BA1"/>
                </a:solidFill>
              </a:rPr>
              <a:t>ostering </a:t>
            </a:r>
            <a:r>
              <a:rPr lang="en-US" dirty="0">
                <a:solidFill>
                  <a:srgbClr val="005BA1"/>
                </a:solidFill>
              </a:rPr>
              <a:t>Customer Success</a:t>
            </a:r>
            <a:endParaRPr lang="en-IN" dirty="0">
              <a:solidFill>
                <a:srgbClr val="004D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5609" y="6384242"/>
            <a:ext cx="379753" cy="365125"/>
          </a:xfrm>
          <a:prstGeom prst="rect">
            <a:avLst/>
          </a:prstGeom>
        </p:spPr>
        <p:txBody>
          <a:bodyPr/>
          <a:lstStyle/>
          <a:p>
            <a:fld id="{DEAA4A4A-BD84-2F40-AD92-9AA7F8385437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50BD9F5-A187-4947-BDAE-4142A81D4BA1}"/>
              </a:ext>
            </a:extLst>
          </p:cNvPr>
          <p:cNvGrpSpPr/>
          <p:nvPr/>
        </p:nvGrpSpPr>
        <p:grpSpPr>
          <a:xfrm>
            <a:off x="315402" y="1859939"/>
            <a:ext cx="8513195" cy="4307248"/>
            <a:chOff x="358918" y="1563161"/>
            <a:chExt cx="9528776" cy="4821081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72792B93-E4A8-F24F-91A5-D19EDDD4F484}"/>
                </a:ext>
              </a:extLst>
            </p:cNvPr>
            <p:cNvGrpSpPr/>
            <p:nvPr/>
          </p:nvGrpSpPr>
          <p:grpSpPr>
            <a:xfrm>
              <a:off x="5245689" y="2561549"/>
              <a:ext cx="2215131" cy="748765"/>
              <a:chOff x="6138504" y="3796482"/>
              <a:chExt cx="2215131" cy="748765"/>
            </a:xfrm>
            <a:solidFill>
              <a:schemeClr val="tx2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DF276662-74DE-9E4C-BBB7-6ABC08A76938}"/>
                  </a:ext>
                </a:extLst>
              </p:cNvPr>
              <p:cNvSpPr/>
              <p:nvPr/>
            </p:nvSpPr>
            <p:spPr>
              <a:xfrm>
                <a:off x="6138504" y="3796482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="" xmlns:a16="http://schemas.microsoft.com/office/drawing/2014/main" id="{B7AAAE7E-0F1F-6644-A776-420C4014A2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690" t="23441" r="7688" b="24692"/>
              <a:stretch/>
            </p:blipFill>
            <p:spPr>
              <a:xfrm>
                <a:off x="6607045" y="3991413"/>
                <a:ext cx="1299251" cy="416052"/>
              </a:xfrm>
              <a:prstGeom prst="rect">
                <a:avLst/>
              </a:prstGeom>
              <a:grpFill/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55F24240-14B6-8541-8E2D-A4415AD6896A}"/>
                </a:ext>
              </a:extLst>
            </p:cNvPr>
            <p:cNvGrpSpPr/>
            <p:nvPr/>
          </p:nvGrpSpPr>
          <p:grpSpPr>
            <a:xfrm>
              <a:off x="7672563" y="2561549"/>
              <a:ext cx="2215131" cy="748765"/>
              <a:chOff x="6154760" y="2933666"/>
              <a:chExt cx="2215131" cy="748765"/>
            </a:xfrm>
            <a:solidFill>
              <a:schemeClr val="tx2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6108B745-D367-8040-8946-1024A1A40E3D}"/>
                  </a:ext>
                </a:extLst>
              </p:cNvPr>
              <p:cNvSpPr/>
              <p:nvPr/>
            </p:nvSpPr>
            <p:spPr>
              <a:xfrm>
                <a:off x="6154760" y="2933666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="" xmlns:a16="http://schemas.microsoft.com/office/drawing/2014/main" id="{A86F836A-5679-0644-B277-E69E708B5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9072" y="3097594"/>
                <a:ext cx="2143654" cy="463166"/>
              </a:xfrm>
              <a:prstGeom prst="rect">
                <a:avLst/>
              </a:prstGeom>
              <a:grpFill/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89992C8D-F050-E74A-BDDD-D838D4BFE465}"/>
                </a:ext>
              </a:extLst>
            </p:cNvPr>
            <p:cNvGrpSpPr/>
            <p:nvPr/>
          </p:nvGrpSpPr>
          <p:grpSpPr>
            <a:xfrm>
              <a:off x="402927" y="1572544"/>
              <a:ext cx="2215131" cy="748765"/>
              <a:chOff x="3794748" y="1208035"/>
              <a:chExt cx="2215131" cy="748765"/>
            </a:xfrm>
            <a:solidFill>
              <a:schemeClr val="tx2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2B6A9740-A9F2-F149-95B8-DBE867D02367}"/>
                  </a:ext>
                </a:extLst>
              </p:cNvPr>
              <p:cNvSpPr/>
              <p:nvPr/>
            </p:nvSpPr>
            <p:spPr>
              <a:xfrm>
                <a:off x="3794748" y="1208035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="" xmlns:a16="http://schemas.microsoft.com/office/drawing/2014/main" id="{35667D22-9B1F-764B-9829-5F0FDFE11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2513" y="1265069"/>
                <a:ext cx="1078076" cy="607370"/>
              </a:xfrm>
              <a:prstGeom prst="rect">
                <a:avLst/>
              </a:prstGeom>
              <a:grpFill/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93DB943F-4EF8-4A47-B88B-72BC2AB4643D}"/>
                </a:ext>
              </a:extLst>
            </p:cNvPr>
            <p:cNvGrpSpPr/>
            <p:nvPr/>
          </p:nvGrpSpPr>
          <p:grpSpPr>
            <a:xfrm>
              <a:off x="5212996" y="4554722"/>
              <a:ext cx="2215131" cy="748765"/>
              <a:chOff x="3771386" y="3796482"/>
              <a:chExt cx="2215131" cy="748765"/>
            </a:xfrm>
            <a:solidFill>
              <a:schemeClr val="tx2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46372A48-99FD-D549-BEFC-3A05478268E2}"/>
                  </a:ext>
                </a:extLst>
              </p:cNvPr>
              <p:cNvSpPr/>
              <p:nvPr/>
            </p:nvSpPr>
            <p:spPr>
              <a:xfrm>
                <a:off x="3771386" y="3796482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="" xmlns:a16="http://schemas.microsoft.com/office/drawing/2014/main" id="{27DE1F6E-CB1D-2A4B-B9A6-AA626B4020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314" b="27400"/>
              <a:stretch/>
            </p:blipFill>
            <p:spPr>
              <a:xfrm>
                <a:off x="4268369" y="3924509"/>
                <a:ext cx="1201296" cy="522436"/>
              </a:xfrm>
              <a:prstGeom prst="rect">
                <a:avLst/>
              </a:prstGeom>
              <a:grpFill/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33DBBD20-FF92-2A4D-B7C7-1C764DAA4141}"/>
                </a:ext>
              </a:extLst>
            </p:cNvPr>
            <p:cNvGrpSpPr/>
            <p:nvPr/>
          </p:nvGrpSpPr>
          <p:grpSpPr>
            <a:xfrm>
              <a:off x="7611402" y="4554722"/>
              <a:ext cx="2215131" cy="748765"/>
              <a:chOff x="3794748" y="2933666"/>
              <a:chExt cx="2215131" cy="748765"/>
            </a:xfrm>
            <a:solidFill>
              <a:schemeClr val="tx2"/>
            </a:solidFill>
          </p:grpSpPr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090DDC5A-A4D8-B649-AB73-4A32E577012C}"/>
                  </a:ext>
                </a:extLst>
              </p:cNvPr>
              <p:cNvSpPr/>
              <p:nvPr/>
            </p:nvSpPr>
            <p:spPr>
              <a:xfrm>
                <a:off x="3794748" y="2933666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2" name="Picture 71">
                <a:extLst>
                  <a:ext uri="{FF2B5EF4-FFF2-40B4-BE49-F238E27FC236}">
                    <a16:creationId xmlns="" xmlns:a16="http://schemas.microsoft.com/office/drawing/2014/main" id="{F4407A59-C4AC-6547-A677-634029586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24966" y="3000239"/>
                <a:ext cx="1144102" cy="605444"/>
              </a:xfrm>
              <a:prstGeom prst="rect">
                <a:avLst/>
              </a:prstGeom>
              <a:grpFill/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C7B81709-1880-794D-A944-1AA66C8DC81B}"/>
                </a:ext>
              </a:extLst>
            </p:cNvPr>
            <p:cNvGrpSpPr/>
            <p:nvPr/>
          </p:nvGrpSpPr>
          <p:grpSpPr>
            <a:xfrm>
              <a:off x="2784836" y="1573392"/>
              <a:ext cx="2215131" cy="748765"/>
              <a:chOff x="1449912" y="4697672"/>
              <a:chExt cx="2215131" cy="748765"/>
            </a:xfrm>
            <a:solidFill>
              <a:schemeClr val="tx2"/>
            </a:solidFill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77C4AC7E-BF24-7549-9377-D37F9B569299}"/>
                  </a:ext>
                </a:extLst>
              </p:cNvPr>
              <p:cNvSpPr/>
              <p:nvPr/>
            </p:nvSpPr>
            <p:spPr>
              <a:xfrm>
                <a:off x="1449912" y="4697672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82" name="Picture 81">
                <a:extLst>
                  <a:ext uri="{FF2B5EF4-FFF2-40B4-BE49-F238E27FC236}">
                    <a16:creationId xmlns="" xmlns:a16="http://schemas.microsoft.com/office/drawing/2014/main" id="{89DBF762-AB35-E049-A159-A47FFE04B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1625" y="4794567"/>
                <a:ext cx="2022314" cy="554974"/>
              </a:xfrm>
              <a:prstGeom prst="rect">
                <a:avLst/>
              </a:prstGeom>
              <a:grpFill/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B0D88C63-0025-FD45-8EFC-A66FFAC67CA1}"/>
                </a:ext>
              </a:extLst>
            </p:cNvPr>
            <p:cNvGrpSpPr/>
            <p:nvPr/>
          </p:nvGrpSpPr>
          <p:grpSpPr>
            <a:xfrm>
              <a:off x="454069" y="3584300"/>
              <a:ext cx="2215131" cy="748765"/>
              <a:chOff x="1440314" y="3796508"/>
              <a:chExt cx="2215131" cy="748765"/>
            </a:xfrm>
            <a:solidFill>
              <a:schemeClr val="tx2"/>
            </a:solidFill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AF3B7F-F3F1-A341-88FC-75F1354EC611}"/>
                  </a:ext>
                </a:extLst>
              </p:cNvPr>
              <p:cNvSpPr/>
              <p:nvPr/>
            </p:nvSpPr>
            <p:spPr>
              <a:xfrm>
                <a:off x="1440314" y="3796508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97" name="Picture 2" descr="C:\Users\praveen.garg\Desktop\index.png">
                <a:extLst>
                  <a:ext uri="{FF2B5EF4-FFF2-40B4-BE49-F238E27FC236}">
                    <a16:creationId xmlns="" xmlns:a16="http://schemas.microsoft.com/office/drawing/2014/main" id="{294F3336-51C8-B342-BD65-97AE7359CC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1700" y="3819277"/>
                <a:ext cx="1463571" cy="71412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418F604E-22B5-D34A-B46D-F4EA395AD44C}"/>
                </a:ext>
              </a:extLst>
            </p:cNvPr>
            <p:cNvGrpSpPr/>
            <p:nvPr/>
          </p:nvGrpSpPr>
          <p:grpSpPr>
            <a:xfrm>
              <a:off x="2814591" y="4554722"/>
              <a:ext cx="2215131" cy="748765"/>
              <a:chOff x="6154760" y="2070851"/>
              <a:chExt cx="2215131" cy="748765"/>
            </a:xfrm>
            <a:solidFill>
              <a:schemeClr val="tx2"/>
            </a:solidFill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B91E73DE-555B-FB41-A4C2-B41D6937A67F}"/>
                  </a:ext>
                </a:extLst>
              </p:cNvPr>
              <p:cNvSpPr/>
              <p:nvPr/>
            </p:nvSpPr>
            <p:spPr>
              <a:xfrm>
                <a:off x="6154760" y="2070851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6" name="Picture 105">
                <a:extLst>
                  <a:ext uri="{FF2B5EF4-FFF2-40B4-BE49-F238E27FC236}">
                    <a16:creationId xmlns="" xmlns:a16="http://schemas.microsoft.com/office/drawing/2014/main" id="{9067011E-B8F3-A04D-B3F2-89EB2FDBEF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2650" t="19508" r="32693" b="19508"/>
              <a:stretch/>
            </p:blipFill>
            <p:spPr>
              <a:xfrm>
                <a:off x="6233763" y="2118311"/>
                <a:ext cx="670898" cy="665234"/>
              </a:xfrm>
              <a:prstGeom prst="rect">
                <a:avLst/>
              </a:prstGeom>
              <a:grpFill/>
            </p:spPr>
          </p:pic>
          <p:pic>
            <p:nvPicPr>
              <p:cNvPr id="109" name="Picture 5" descr="HP-Enterprises">
                <a:extLst>
                  <a:ext uri="{FF2B5EF4-FFF2-40B4-BE49-F238E27FC236}">
                    <a16:creationId xmlns="" xmlns:a16="http://schemas.microsoft.com/office/drawing/2014/main" id="{59613A54-CED0-C946-AE88-E3D334019D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884" y="2175711"/>
                <a:ext cx="1343025" cy="56197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7C91CDA1-7122-114A-8A81-CDED6C7CF0D4}"/>
                </a:ext>
              </a:extLst>
            </p:cNvPr>
            <p:cNvGrpSpPr/>
            <p:nvPr/>
          </p:nvGrpSpPr>
          <p:grpSpPr>
            <a:xfrm>
              <a:off x="5146951" y="1563161"/>
              <a:ext cx="2215131" cy="748765"/>
              <a:chOff x="1420524" y="2070851"/>
              <a:chExt cx="2215131" cy="748765"/>
            </a:xfrm>
            <a:solidFill>
              <a:schemeClr val="tx2"/>
            </a:solidFill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F84FAE5-2BC1-C24F-871D-E98B9035D044}"/>
                  </a:ext>
                </a:extLst>
              </p:cNvPr>
              <p:cNvSpPr/>
              <p:nvPr/>
            </p:nvSpPr>
            <p:spPr>
              <a:xfrm>
                <a:off x="1420524" y="2070851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8" name="Picture 2" descr="Image result for PEGa Logo">
                <a:extLst>
                  <a:ext uri="{FF2B5EF4-FFF2-40B4-BE49-F238E27FC236}">
                    <a16:creationId xmlns="" xmlns:a16="http://schemas.microsoft.com/office/drawing/2014/main" id="{D2E65E19-1B0E-1444-A377-EE295C1C6B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8368" y="2129227"/>
                <a:ext cx="1359441" cy="64800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="" xmlns:a16="http://schemas.microsoft.com/office/drawing/2014/main" id="{1EE10DF1-080B-D543-A207-6EDAE8A894C3}"/>
                </a:ext>
              </a:extLst>
            </p:cNvPr>
            <p:cNvGrpSpPr/>
            <p:nvPr/>
          </p:nvGrpSpPr>
          <p:grpSpPr>
            <a:xfrm>
              <a:off x="2800412" y="3584724"/>
              <a:ext cx="2215131" cy="748765"/>
              <a:chOff x="1434737" y="1208035"/>
              <a:chExt cx="2215131" cy="748765"/>
            </a:xfrm>
            <a:solidFill>
              <a:schemeClr val="tx2"/>
            </a:solidFill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EAC47C1E-CB61-6E48-94EC-8A1B729E87CD}"/>
                  </a:ext>
                </a:extLst>
              </p:cNvPr>
              <p:cNvSpPr/>
              <p:nvPr/>
            </p:nvSpPr>
            <p:spPr>
              <a:xfrm>
                <a:off x="1434737" y="1208035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8" name="Picture 2" descr="C:\Users\sachin.singh\AppData\Local\Microsoft\Windows\Temporary Internet Files\Content.Outlook\GWE1C1RD\YASH Microsoft Competencies Logo (2).jpg">
                <a:extLst>
                  <a:ext uri="{FF2B5EF4-FFF2-40B4-BE49-F238E27FC236}">
                    <a16:creationId xmlns="" xmlns:a16="http://schemas.microsoft.com/office/drawing/2014/main" id="{FA266D0F-BD9E-B943-BBA4-CD10315860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671046" y="1280753"/>
                <a:ext cx="1718683" cy="57600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31" name="Group 130">
              <a:extLst>
                <a:ext uri="{FF2B5EF4-FFF2-40B4-BE49-F238E27FC236}">
                  <a16:creationId xmlns="" xmlns:a16="http://schemas.microsoft.com/office/drawing/2014/main" id="{AA6B0923-4229-834B-B089-C3A99CB4427A}"/>
                </a:ext>
              </a:extLst>
            </p:cNvPr>
            <p:cNvGrpSpPr/>
            <p:nvPr/>
          </p:nvGrpSpPr>
          <p:grpSpPr>
            <a:xfrm>
              <a:off x="5168515" y="3559937"/>
              <a:ext cx="2215131" cy="748765"/>
              <a:chOff x="6154760" y="1208035"/>
              <a:chExt cx="2215131" cy="748765"/>
            </a:xfrm>
            <a:solidFill>
              <a:schemeClr val="tx2"/>
            </a:solidFill>
          </p:grpSpPr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CB76C6D3-6CFD-384F-A141-B69AC53E186B}"/>
                  </a:ext>
                </a:extLst>
              </p:cNvPr>
              <p:cNvSpPr/>
              <p:nvPr/>
            </p:nvSpPr>
            <p:spPr>
              <a:xfrm>
                <a:off x="6154760" y="1208035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9" name="Picture 3">
                <a:extLst>
                  <a:ext uri="{FF2B5EF4-FFF2-40B4-BE49-F238E27FC236}">
                    <a16:creationId xmlns="" xmlns:a16="http://schemas.microsoft.com/office/drawing/2014/main" id="{213A069D-045D-7B40-B2FE-44FBF6099B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424893" y="1248096"/>
                <a:ext cx="1642350" cy="6750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" name="Group 142">
              <a:extLst>
                <a:ext uri="{FF2B5EF4-FFF2-40B4-BE49-F238E27FC236}">
                  <a16:creationId xmlns="" xmlns:a16="http://schemas.microsoft.com/office/drawing/2014/main" id="{4F032479-D9E8-CF4E-94A5-FE4A99CE717E}"/>
                </a:ext>
              </a:extLst>
            </p:cNvPr>
            <p:cNvGrpSpPr/>
            <p:nvPr/>
          </p:nvGrpSpPr>
          <p:grpSpPr>
            <a:xfrm>
              <a:off x="358918" y="2561549"/>
              <a:ext cx="2215131" cy="748765"/>
              <a:chOff x="8505620" y="1208034"/>
              <a:chExt cx="2215131" cy="748765"/>
            </a:xfrm>
            <a:solidFill>
              <a:schemeClr val="tx2"/>
            </a:solidFill>
          </p:grpSpPr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C939ED1A-02FF-1D4D-B78C-9F904BC5DF16}"/>
                  </a:ext>
                </a:extLst>
              </p:cNvPr>
              <p:cNvSpPr/>
              <p:nvPr/>
            </p:nvSpPr>
            <p:spPr>
              <a:xfrm>
                <a:off x="8505620" y="1208034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7" name="Picture 6" descr="Image result for cloudera partnership transparent logo">
                <a:extLst>
                  <a:ext uri="{FF2B5EF4-FFF2-40B4-BE49-F238E27FC236}">
                    <a16:creationId xmlns="" xmlns:a16="http://schemas.microsoft.com/office/drawing/2014/main" id="{FF8067B0-578D-254C-9293-B51B900D4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0085" y="1414284"/>
                <a:ext cx="2002179" cy="36846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A596A9D1-1BA7-4244-8F7A-83860CB42A86}"/>
                </a:ext>
              </a:extLst>
            </p:cNvPr>
            <p:cNvGrpSpPr/>
            <p:nvPr/>
          </p:nvGrpSpPr>
          <p:grpSpPr>
            <a:xfrm>
              <a:off x="416186" y="4554722"/>
              <a:ext cx="2215131" cy="748765"/>
              <a:chOff x="1410611" y="4697673"/>
              <a:chExt cx="2215131" cy="748765"/>
            </a:xfrm>
            <a:solidFill>
              <a:schemeClr val="tx2"/>
            </a:solidFill>
          </p:grpSpPr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9C3BC9B6-5644-4049-8356-8F736B09F431}"/>
                  </a:ext>
                </a:extLst>
              </p:cNvPr>
              <p:cNvSpPr/>
              <p:nvPr/>
            </p:nvSpPr>
            <p:spPr>
              <a:xfrm>
                <a:off x="1410611" y="4697673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0" name="Picture 20" descr="Image result for ibm partnership transparent logo">
                <a:extLst>
                  <a:ext uri="{FF2B5EF4-FFF2-40B4-BE49-F238E27FC236}">
                    <a16:creationId xmlns="" xmlns:a16="http://schemas.microsoft.com/office/drawing/2014/main" id="{D1B556F9-11E0-B149-A8F5-266EE3710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649328" y="4754158"/>
                <a:ext cx="1628217" cy="68669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51" name="Group 150">
              <a:extLst>
                <a:ext uri="{FF2B5EF4-FFF2-40B4-BE49-F238E27FC236}">
                  <a16:creationId xmlns="" xmlns:a16="http://schemas.microsoft.com/office/drawing/2014/main" id="{33144880-CFD2-D348-B9F3-DBD4769697AF}"/>
                </a:ext>
              </a:extLst>
            </p:cNvPr>
            <p:cNvGrpSpPr/>
            <p:nvPr/>
          </p:nvGrpSpPr>
          <p:grpSpPr>
            <a:xfrm>
              <a:off x="2820265" y="5596055"/>
              <a:ext cx="2215131" cy="748765"/>
              <a:chOff x="3806510" y="5231546"/>
              <a:chExt cx="2215131" cy="748765"/>
            </a:xfrm>
            <a:solidFill>
              <a:schemeClr val="tx2"/>
            </a:solidFill>
          </p:grpSpPr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CCD755EA-AF7E-1842-98B9-9D2B898AC441}"/>
                  </a:ext>
                </a:extLst>
              </p:cNvPr>
              <p:cNvSpPr/>
              <p:nvPr/>
            </p:nvSpPr>
            <p:spPr>
              <a:xfrm>
                <a:off x="3806510" y="5231546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3" name="Picture 24" descr="Image result for c3iot partnership transparent logo">
                <a:extLst>
                  <a:ext uri="{FF2B5EF4-FFF2-40B4-BE49-F238E27FC236}">
                    <a16:creationId xmlns="" xmlns:a16="http://schemas.microsoft.com/office/drawing/2014/main" id="{DE12525B-B696-6D4C-92F0-129DB8259F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6324" y="5315981"/>
                <a:ext cx="1484489" cy="66433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54" name="Group 153">
              <a:extLst>
                <a:ext uri="{FF2B5EF4-FFF2-40B4-BE49-F238E27FC236}">
                  <a16:creationId xmlns="" xmlns:a16="http://schemas.microsoft.com/office/drawing/2014/main" id="{AA0AED0C-B323-394D-B126-E876B01F6CAA}"/>
                </a:ext>
              </a:extLst>
            </p:cNvPr>
            <p:cNvGrpSpPr/>
            <p:nvPr/>
          </p:nvGrpSpPr>
          <p:grpSpPr>
            <a:xfrm>
              <a:off x="411443" y="5596055"/>
              <a:ext cx="2215131" cy="788187"/>
              <a:chOff x="6149104" y="4660070"/>
              <a:chExt cx="2215131" cy="788187"/>
            </a:xfrm>
            <a:solidFill>
              <a:schemeClr val="tx2"/>
            </a:solidFill>
          </p:grpSpPr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E9BAAC5C-18E8-A543-8825-AD7E2CE8F480}"/>
                  </a:ext>
                </a:extLst>
              </p:cNvPr>
              <p:cNvSpPr/>
              <p:nvPr/>
            </p:nvSpPr>
            <p:spPr>
              <a:xfrm>
                <a:off x="6149104" y="4660070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6" name="Picture 26" descr="Image result for ptc partnership transparent logo">
                <a:extLst>
                  <a:ext uri="{FF2B5EF4-FFF2-40B4-BE49-F238E27FC236}">
                    <a16:creationId xmlns="" xmlns:a16="http://schemas.microsoft.com/office/drawing/2014/main" id="{E205E961-0F77-954E-A0F7-46BB3DFD28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4" t="16620" r="6904" b="16022"/>
              <a:stretch/>
            </p:blipFill>
            <p:spPr bwMode="auto">
              <a:xfrm>
                <a:off x="6270039" y="4710961"/>
                <a:ext cx="1921030" cy="73729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34D7749A-5E14-1249-AD3F-EFC290AE4AA1}"/>
                </a:ext>
              </a:extLst>
            </p:cNvPr>
            <p:cNvGrpSpPr/>
            <p:nvPr/>
          </p:nvGrpSpPr>
          <p:grpSpPr>
            <a:xfrm>
              <a:off x="2785792" y="2561549"/>
              <a:ext cx="2248154" cy="748765"/>
              <a:chOff x="3731004" y="2035698"/>
              <a:chExt cx="2248154" cy="748765"/>
            </a:xfrm>
            <a:solidFill>
              <a:schemeClr val="tx2"/>
            </a:solidFill>
          </p:grpSpPr>
          <p:sp>
            <p:nvSpPr>
              <p:cNvPr id="158" name="Rectangle 157">
                <a:extLst>
                  <a:ext uri="{FF2B5EF4-FFF2-40B4-BE49-F238E27FC236}">
                    <a16:creationId xmlns="" xmlns:a16="http://schemas.microsoft.com/office/drawing/2014/main" id="{73BB13EE-CE4B-1A47-A040-2204D420A14D}"/>
                  </a:ext>
                </a:extLst>
              </p:cNvPr>
              <p:cNvSpPr/>
              <p:nvPr/>
            </p:nvSpPr>
            <p:spPr>
              <a:xfrm>
                <a:off x="3731004" y="2035698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9" name="Picture 158">
                <a:extLst>
                  <a:ext uri="{FF2B5EF4-FFF2-40B4-BE49-F238E27FC236}">
                    <a16:creationId xmlns="" xmlns:a16="http://schemas.microsoft.com/office/drawing/2014/main" id="{D2AB5E1B-077D-714F-BB3F-23C378D7D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06" y="2066167"/>
                <a:ext cx="2240752" cy="712009"/>
              </a:xfrm>
              <a:prstGeom prst="rect">
                <a:avLst/>
              </a:prstGeom>
              <a:grpFill/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</p:spPr>
          </p:pic>
        </p:grpSp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8A4FF4EB-E2DF-2B41-A0A0-58085AE8C871}"/>
                </a:ext>
              </a:extLst>
            </p:cNvPr>
            <p:cNvGrpSpPr/>
            <p:nvPr/>
          </p:nvGrpSpPr>
          <p:grpSpPr>
            <a:xfrm>
              <a:off x="5181290" y="5579641"/>
              <a:ext cx="2215131" cy="748765"/>
              <a:chOff x="6167535" y="5215132"/>
              <a:chExt cx="2215131" cy="748765"/>
            </a:xfrm>
            <a:solidFill>
              <a:schemeClr val="tx2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="" xmlns:a16="http://schemas.microsoft.com/office/drawing/2014/main" id="{755F5E37-5C6E-434E-9FAF-319A20547AA2}"/>
                  </a:ext>
                </a:extLst>
              </p:cNvPr>
              <p:cNvSpPr/>
              <p:nvPr/>
            </p:nvSpPr>
            <p:spPr>
              <a:xfrm>
                <a:off x="6167535" y="5215132"/>
                <a:ext cx="2215131" cy="74876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10">
                  <a:defRPr/>
                </a:pPr>
                <a:endParaRPr lang="en-IN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62" name="Picture 161">
                <a:extLst>
                  <a:ext uri="{FF2B5EF4-FFF2-40B4-BE49-F238E27FC236}">
                    <a16:creationId xmlns="" xmlns:a16="http://schemas.microsoft.com/office/drawing/2014/main" id="{B58867D9-B78D-AF4D-A29A-A506CEE40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4667" y="5252556"/>
                <a:ext cx="1872714" cy="711341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87940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Transformation Expertise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45609" y="6384242"/>
            <a:ext cx="379753" cy="365125"/>
          </a:xfrm>
          <a:prstGeom prst="rect">
            <a:avLst/>
          </a:prstGeom>
        </p:spPr>
        <p:txBody>
          <a:bodyPr/>
          <a:lstStyle/>
          <a:p>
            <a:fld id="{DEAA4A4A-BD84-2F40-AD92-9AA7F83854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028" y="3706238"/>
            <a:ext cx="6702643" cy="3043130"/>
          </a:xfrm>
        </p:spPr>
        <p:txBody>
          <a:bodyPr/>
          <a:lstStyle/>
          <a:p>
            <a:r>
              <a:rPr lang="en-US" dirty="0"/>
              <a:t>Helping Banks Achieve </a:t>
            </a:r>
            <a:r>
              <a:rPr lang="en-US" dirty="0">
                <a:solidFill>
                  <a:schemeClr val="bg2"/>
                </a:solidFill>
              </a:rPr>
              <a:t>Sustainable Growth</a:t>
            </a:r>
            <a:r>
              <a:rPr lang="en-US" dirty="0"/>
              <a:t>, using </a:t>
            </a:r>
            <a:r>
              <a:rPr lang="en-US" dirty="0">
                <a:solidFill>
                  <a:schemeClr val="bg2"/>
                </a:solidFill>
              </a:rPr>
              <a:t>Digital </a:t>
            </a:r>
            <a:r>
              <a:rPr lang="en-US" dirty="0" smtClean="0">
                <a:solidFill>
                  <a:schemeClr val="bg2"/>
                </a:solidFill>
              </a:rPr>
              <a:t>Transformation (DX)</a:t>
            </a:r>
            <a:r>
              <a:rPr lang="en-US" dirty="0" smtClean="0"/>
              <a:t>, </a:t>
            </a:r>
            <a:r>
              <a:rPr lang="en-US" dirty="0"/>
              <a:t>delivering </a:t>
            </a:r>
            <a:r>
              <a:rPr lang="en-US" dirty="0">
                <a:solidFill>
                  <a:schemeClr val="bg2"/>
                </a:solidFill>
              </a:rPr>
              <a:t>Customer </a:t>
            </a:r>
            <a:r>
              <a:rPr lang="en-US" dirty="0" smtClean="0">
                <a:solidFill>
                  <a:schemeClr val="bg2"/>
                </a:solidFill>
              </a:rPr>
              <a:t>Experience (CX)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bg2"/>
                </a:solidFill>
              </a:rPr>
              <a:t>Operational </a:t>
            </a:r>
            <a:r>
              <a:rPr lang="en-US" dirty="0" smtClean="0">
                <a:solidFill>
                  <a:schemeClr val="bg2"/>
                </a:solidFill>
              </a:rPr>
              <a:t>Excellence (OX)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/>
              <a:t>empowered by </a:t>
            </a:r>
            <a:r>
              <a:rPr lang="en-US" dirty="0">
                <a:solidFill>
                  <a:schemeClr val="bg2"/>
                </a:solidFill>
              </a:rPr>
              <a:t>Governance, Risk and Control</a:t>
            </a:r>
            <a:r>
              <a:rPr lang="en-US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5609" y="6384242"/>
            <a:ext cx="379753" cy="365125"/>
          </a:xfrm>
          <a:prstGeom prst="rect">
            <a:avLst/>
          </a:prstGeom>
        </p:spPr>
        <p:txBody>
          <a:bodyPr/>
          <a:lstStyle/>
          <a:p>
            <a:fld id="{DEAA4A4A-BD84-2F40-AD92-9AA7F8385437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C7EA037-BC81-834C-9642-9AB27865898D}"/>
              </a:ext>
            </a:extLst>
          </p:cNvPr>
          <p:cNvGrpSpPr/>
          <p:nvPr/>
        </p:nvGrpSpPr>
        <p:grpSpPr>
          <a:xfrm>
            <a:off x="3905974" y="1121456"/>
            <a:ext cx="4357902" cy="1867055"/>
            <a:chOff x="3931704" y="2599779"/>
            <a:chExt cx="4357902" cy="1867055"/>
          </a:xfrm>
        </p:grpSpPr>
        <p:sp>
          <p:nvSpPr>
            <p:cNvPr id="22" name="Plus Sign 20">
              <a:extLst>
                <a:ext uri="{FF2B5EF4-FFF2-40B4-BE49-F238E27FC236}">
                  <a16:creationId xmlns="" xmlns:a16="http://schemas.microsoft.com/office/drawing/2014/main" id="{5E790DFC-FECE-5D47-8F71-74741DC6466A}"/>
                </a:ext>
              </a:extLst>
            </p:cNvPr>
            <p:cNvSpPr/>
            <p:nvPr/>
          </p:nvSpPr>
          <p:spPr>
            <a:xfrm>
              <a:off x="5262358" y="3337467"/>
              <a:ext cx="774616" cy="769440"/>
            </a:xfrm>
            <a:prstGeom prst="mathPlus">
              <a:avLst>
                <a:gd name="adj1" fmla="val 969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Moon 22">
              <a:extLst>
                <a:ext uri="{FF2B5EF4-FFF2-40B4-BE49-F238E27FC236}">
                  <a16:creationId xmlns="" xmlns:a16="http://schemas.microsoft.com/office/drawing/2014/main" id="{E0AD88D8-2C70-7F4D-B327-A87AE8053CD3}"/>
                </a:ext>
              </a:extLst>
            </p:cNvPr>
            <p:cNvSpPr/>
            <p:nvPr/>
          </p:nvSpPr>
          <p:spPr>
            <a:xfrm rot="10800000" flipH="1">
              <a:off x="3931704" y="2882900"/>
              <a:ext cx="575832" cy="1583934"/>
            </a:xfrm>
            <a:prstGeom prst="moon">
              <a:avLst>
                <a:gd name="adj" fmla="val 2182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BA6A0CE0-91BA-4B43-9DFD-C5456FECD154}"/>
                </a:ext>
              </a:extLst>
            </p:cNvPr>
            <p:cNvSpPr/>
            <p:nvPr/>
          </p:nvSpPr>
          <p:spPr>
            <a:xfrm>
              <a:off x="4247912" y="3331303"/>
              <a:ext cx="77938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4472C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BD0E4AD-50D7-504A-8B1E-55F5C2777ED5}"/>
                </a:ext>
              </a:extLst>
            </p:cNvPr>
            <p:cNvSpPr/>
            <p:nvPr/>
          </p:nvSpPr>
          <p:spPr>
            <a:xfrm>
              <a:off x="6169423" y="3331302"/>
              <a:ext cx="83388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4472C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C75EB298-5369-144F-8F3A-B5A61A714D34}"/>
                </a:ext>
              </a:extLst>
            </p:cNvPr>
            <p:cNvSpPr/>
            <p:nvPr/>
          </p:nvSpPr>
          <p:spPr>
            <a:xfrm>
              <a:off x="7406416" y="2599779"/>
              <a:ext cx="8831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GRC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Moon 26">
              <a:extLst>
                <a:ext uri="{FF2B5EF4-FFF2-40B4-BE49-F238E27FC236}">
                  <a16:creationId xmlns="" xmlns:a16="http://schemas.microsoft.com/office/drawing/2014/main" id="{F3A0783B-E316-844E-BF82-51AAABE76870}"/>
                </a:ext>
              </a:extLst>
            </p:cNvPr>
            <p:cNvSpPr/>
            <p:nvPr/>
          </p:nvSpPr>
          <p:spPr>
            <a:xfrm rot="10800000">
              <a:off x="6944884" y="2882900"/>
              <a:ext cx="575832" cy="1583934"/>
            </a:xfrm>
            <a:prstGeom prst="moon">
              <a:avLst>
                <a:gd name="adj" fmla="val 2182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C1F1A91-8E76-F440-8868-97CEB4828499}"/>
              </a:ext>
            </a:extLst>
          </p:cNvPr>
          <p:cNvSpPr/>
          <p:nvPr/>
        </p:nvSpPr>
        <p:spPr>
          <a:xfrm>
            <a:off x="2375264" y="1859143"/>
            <a:ext cx="1354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DX = </a:t>
            </a:r>
            <a:endParaRPr lang="en-US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6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028" y="311762"/>
            <a:ext cx="6702642" cy="648071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Digital Transformation </a:t>
            </a:r>
            <a:br>
              <a:rPr lang="en-US" dirty="0"/>
            </a:br>
            <a:r>
              <a:rPr lang="en-US" dirty="0"/>
              <a:t>to deliver CX, OX &amp; GRC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5609" y="6384242"/>
            <a:ext cx="379753" cy="365125"/>
          </a:xfrm>
          <a:prstGeom prst="rect">
            <a:avLst/>
          </a:prstGeom>
        </p:spPr>
        <p:txBody>
          <a:bodyPr/>
          <a:lstStyle/>
          <a:p>
            <a:fld id="{DEAA4A4A-BD84-2F40-AD92-9AA7F8385437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7B9E26B9-FB89-1242-B731-A8D04F065038}"/>
              </a:ext>
            </a:extLst>
          </p:cNvPr>
          <p:cNvGrpSpPr/>
          <p:nvPr/>
        </p:nvGrpSpPr>
        <p:grpSpPr>
          <a:xfrm>
            <a:off x="2175029" y="1662755"/>
            <a:ext cx="6702642" cy="4148915"/>
            <a:chOff x="1594215" y="695577"/>
            <a:chExt cx="9736194" cy="6026676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605C4639-7CC0-EB4E-8756-2D80396AC584}"/>
                </a:ext>
              </a:extLst>
            </p:cNvPr>
            <p:cNvSpPr txBox="1"/>
            <p:nvPr/>
          </p:nvSpPr>
          <p:spPr>
            <a:xfrm rot="16200000">
              <a:off x="88204" y="2274105"/>
              <a:ext cx="3658353" cy="646332"/>
            </a:xfrm>
            <a:prstGeom prst="rect">
              <a:avLst/>
            </a:prstGeom>
            <a:solidFill>
              <a:srgbClr val="005BA1"/>
            </a:solidFill>
          </p:spPr>
          <p:txBody>
            <a:bodyPr wrap="none" lIns="274320" tIns="182880" rIns="274320" bIns="182880" rtlCol="0" anchor="ctr">
              <a:noAutofit/>
            </a:bodyPr>
            <a:lstStyle/>
            <a:p>
              <a:pPr defTabSz="914400">
                <a:defRPr/>
              </a:pPr>
              <a:r>
                <a:rPr lang="en-US" sz="1800" kern="0" dirty="0">
                  <a:solidFill>
                    <a:prstClr val="white"/>
                  </a:solidFill>
                  <a:latin typeface="Calibri" panose="020F0502020204030204"/>
                </a:rPr>
                <a:t>Customer Experience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FB5BD83-CDB6-0F48-B3F7-93BB998C0200}"/>
                </a:ext>
              </a:extLst>
            </p:cNvPr>
            <p:cNvSpPr txBox="1"/>
            <p:nvPr/>
          </p:nvSpPr>
          <p:spPr>
            <a:xfrm rot="5400000">
              <a:off x="9141807" y="2237847"/>
              <a:ext cx="3730872" cy="646332"/>
            </a:xfrm>
            <a:prstGeom prst="rect">
              <a:avLst/>
            </a:prstGeom>
            <a:solidFill>
              <a:srgbClr val="005BA1"/>
            </a:solidFill>
          </p:spPr>
          <p:txBody>
            <a:bodyPr wrap="none" lIns="274320" tIns="182880" rIns="274320" bIns="182880" rtlCol="0" anchor="ctr">
              <a:noAutofit/>
            </a:bodyPr>
            <a:lstStyle/>
            <a:p>
              <a:pPr defTabSz="914400">
                <a:defRPr/>
              </a:pPr>
              <a:r>
                <a:rPr lang="en-US" sz="1800" kern="0" dirty="0">
                  <a:solidFill>
                    <a:prstClr val="white"/>
                  </a:solidFill>
                  <a:latin typeface="Calibri" panose="020F0502020204030204"/>
                </a:rPr>
                <a:t>Operational Excellence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A099FE32-1D21-E444-B650-8D86CCA5EDEA}"/>
                </a:ext>
              </a:extLst>
            </p:cNvPr>
            <p:cNvSpPr txBox="1"/>
            <p:nvPr/>
          </p:nvSpPr>
          <p:spPr>
            <a:xfrm rot="2215324">
              <a:off x="2746409" y="3835051"/>
              <a:ext cx="2939042" cy="938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800" dirty="0">
                  <a:solidFill>
                    <a:srgbClr val="4F4F4F"/>
                  </a:solidFill>
                  <a:latin typeface="Calibri" panose="020F0502020204030204"/>
                </a:rPr>
                <a:t>UX, Omni-Channel, </a:t>
              </a:r>
              <a:br>
                <a:rPr lang="en-US" sz="1800" dirty="0">
                  <a:solidFill>
                    <a:srgbClr val="4F4F4F"/>
                  </a:solidFill>
                  <a:latin typeface="Calibri" panose="020F0502020204030204"/>
                </a:rPr>
              </a:br>
              <a:r>
                <a:rPr lang="en-US" sz="1800" dirty="0">
                  <a:solidFill>
                    <a:srgbClr val="4F4F4F"/>
                  </a:solidFill>
                  <a:latin typeface="Calibri" panose="020F0502020204030204"/>
                </a:rPr>
                <a:t>Engagement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5517927F-42C1-1A40-95E4-5CD793E2B723}"/>
                </a:ext>
              </a:extLst>
            </p:cNvPr>
            <p:cNvSpPr txBox="1"/>
            <p:nvPr/>
          </p:nvSpPr>
          <p:spPr>
            <a:xfrm rot="19215727">
              <a:off x="7649210" y="3700955"/>
              <a:ext cx="2227824" cy="536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800" dirty="0">
                  <a:solidFill>
                    <a:srgbClr val="4F4F4F"/>
                  </a:solidFill>
                  <a:latin typeface="Calibri" panose="020F0502020204030204"/>
                </a:rPr>
                <a:t>BPM, ERP, RPA</a:t>
              </a:r>
            </a:p>
          </p:txBody>
        </p:sp>
        <p:pic>
          <p:nvPicPr>
            <p:cNvPr id="88" name="Picture 2" descr="https://d30y9cdsu7xlg0.cloudfront.net/png/358751-200.png">
              <a:extLst>
                <a:ext uri="{FF2B5EF4-FFF2-40B4-BE49-F238E27FC236}">
                  <a16:creationId xmlns="" xmlns:a16="http://schemas.microsoft.com/office/drawing/2014/main" id="{39CCE544-A54E-244D-AB42-6230F90F1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005B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2733" y="1295925"/>
              <a:ext cx="925335" cy="92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0" descr="https://d30y9cdsu7xlg0.cloudfront.net/png/53338-200.png">
              <a:extLst>
                <a:ext uri="{FF2B5EF4-FFF2-40B4-BE49-F238E27FC236}">
                  <a16:creationId xmlns="" xmlns:a16="http://schemas.microsoft.com/office/drawing/2014/main" id="{D1EDE0BC-E6F5-7D4A-A1A1-26855DBC0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005B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730" y="1347151"/>
              <a:ext cx="822881" cy="82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2" descr="https://d30y9cdsu7xlg0.cloudfront.net/png/1818692-200.png">
              <a:extLst>
                <a:ext uri="{FF2B5EF4-FFF2-40B4-BE49-F238E27FC236}">
                  <a16:creationId xmlns="" xmlns:a16="http://schemas.microsoft.com/office/drawing/2014/main" id="{2D55ADB0-9B95-5447-AF6A-D4F3D10F9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005B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685" y="1199629"/>
              <a:ext cx="1021630" cy="102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4" descr="https://d30y9cdsu7xlg0.cloudfront.net/png/1376378-200.png">
              <a:extLst>
                <a:ext uri="{FF2B5EF4-FFF2-40B4-BE49-F238E27FC236}">
                  <a16:creationId xmlns="" xmlns:a16="http://schemas.microsoft.com/office/drawing/2014/main" id="{0BD9E95A-5C2D-3E41-A5C0-96B618933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rgbClr val="005B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694" y="1237729"/>
              <a:ext cx="945430" cy="945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0" descr="https://d30y9cdsu7xlg0.cloudfront.net/png/1307619-200.png">
              <a:extLst>
                <a:ext uri="{FF2B5EF4-FFF2-40B4-BE49-F238E27FC236}">
                  <a16:creationId xmlns="" xmlns:a16="http://schemas.microsoft.com/office/drawing/2014/main" id="{3C747F59-0E99-7342-A5DA-3C61FAD6A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rgbClr val="005B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670" y="1059239"/>
              <a:ext cx="1398702" cy="139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3" name="Straight Arrow Connector 92">
              <a:extLst>
                <a:ext uri="{FF2B5EF4-FFF2-40B4-BE49-F238E27FC236}">
                  <a16:creationId xmlns="" xmlns:a16="http://schemas.microsoft.com/office/drawing/2014/main" id="{FABE15FE-2E5D-904F-B4E4-7147EC78A881}"/>
                </a:ext>
              </a:extLst>
            </p:cNvPr>
            <p:cNvCxnSpPr/>
            <p:nvPr/>
          </p:nvCxnSpPr>
          <p:spPr>
            <a:xfrm>
              <a:off x="4588715" y="1678293"/>
              <a:ext cx="1006186" cy="0"/>
            </a:xfrm>
            <a:prstGeom prst="straightConnector1">
              <a:avLst/>
            </a:prstGeom>
            <a:noFill/>
            <a:ln w="12700" cap="sq" cmpd="sng" algn="ctr">
              <a:solidFill>
                <a:srgbClr val="4F4F4F">
                  <a:lumMod val="65000"/>
                  <a:lumOff val="35000"/>
                </a:srgbClr>
              </a:solidFill>
              <a:prstDash val="solid"/>
              <a:miter lim="800000"/>
              <a:headEnd type="oval" w="lg" len="lg"/>
              <a:tailEnd type="arrow"/>
            </a:ln>
            <a:effectLst/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="" xmlns:a16="http://schemas.microsoft.com/office/drawing/2014/main" id="{ED8FC81E-219E-9549-A228-65E138166A2C}"/>
                </a:ext>
              </a:extLst>
            </p:cNvPr>
            <p:cNvCxnSpPr>
              <a:cxnSpLocks/>
            </p:cNvCxnSpPr>
            <p:nvPr/>
          </p:nvCxnSpPr>
          <p:spPr>
            <a:xfrm>
              <a:off x="4755971" y="1917321"/>
              <a:ext cx="1056699" cy="0"/>
            </a:xfrm>
            <a:prstGeom prst="straightConnector1">
              <a:avLst/>
            </a:prstGeom>
            <a:noFill/>
            <a:ln w="12700" cap="sq" cmpd="sng" algn="ctr">
              <a:solidFill>
                <a:srgbClr val="4F4F4F">
                  <a:lumMod val="65000"/>
                  <a:lumOff val="35000"/>
                </a:srgbClr>
              </a:solidFill>
              <a:prstDash val="solid"/>
              <a:miter lim="800000"/>
              <a:headEnd type="oval" w="lg" len="lg"/>
              <a:tailEnd type="arrow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="" xmlns:a16="http://schemas.microsoft.com/office/drawing/2014/main" id="{FCC67F34-8CFA-6E42-95F9-0D9812431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8565" y="1678293"/>
              <a:ext cx="930485" cy="0"/>
            </a:xfrm>
            <a:prstGeom prst="straightConnector1">
              <a:avLst/>
            </a:prstGeom>
            <a:noFill/>
            <a:ln w="12700" cap="sq" cmpd="sng" algn="ctr">
              <a:solidFill>
                <a:srgbClr val="4F4F4F">
                  <a:lumMod val="65000"/>
                  <a:lumOff val="35000"/>
                </a:srgbClr>
              </a:solidFill>
              <a:prstDash val="solid"/>
              <a:miter lim="800000"/>
              <a:headEnd type="oval" w="lg" len="lg"/>
              <a:tailEnd type="arrow"/>
            </a:ln>
            <a:effectLst/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="" xmlns:a16="http://schemas.microsoft.com/office/drawing/2014/main" id="{F43FA3DA-9DFC-464C-AB13-BAE2E82726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484" y="1917321"/>
              <a:ext cx="959831" cy="0"/>
            </a:xfrm>
            <a:prstGeom prst="straightConnector1">
              <a:avLst/>
            </a:prstGeom>
            <a:noFill/>
            <a:ln w="12700" cap="sq" cmpd="sng" algn="ctr">
              <a:solidFill>
                <a:srgbClr val="4F4F4F">
                  <a:lumMod val="65000"/>
                  <a:lumOff val="35000"/>
                </a:srgbClr>
              </a:solidFill>
              <a:prstDash val="solid"/>
              <a:miter lim="800000"/>
              <a:headEnd type="oval" w="lg" len="lg"/>
              <a:tailEnd type="arrow"/>
            </a:ln>
            <a:effectLst/>
          </p:spPr>
        </p:cxnSp>
        <p:pic>
          <p:nvPicPr>
            <p:cNvPr id="97" name="Picture 24" descr="https://d30y9cdsu7xlg0.cloudfront.net/png/1575916-200.png">
              <a:extLst>
                <a:ext uri="{FF2B5EF4-FFF2-40B4-BE49-F238E27FC236}">
                  <a16:creationId xmlns="" xmlns:a16="http://schemas.microsoft.com/office/drawing/2014/main" id="{EC55CDDD-9F04-2742-8C61-2314BE169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rgbClr val="005B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856" y="2802946"/>
              <a:ext cx="1189182" cy="118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8" name="Straight Arrow Connector 97">
              <a:extLst>
                <a:ext uri="{FF2B5EF4-FFF2-40B4-BE49-F238E27FC236}">
                  <a16:creationId xmlns="" xmlns:a16="http://schemas.microsoft.com/office/drawing/2014/main" id="{A34FE8ED-73B8-B94B-892B-EB8E3FC8AD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317" y="1917321"/>
              <a:ext cx="13183" cy="795582"/>
            </a:xfrm>
            <a:prstGeom prst="straightConnector1">
              <a:avLst/>
            </a:prstGeom>
            <a:noFill/>
            <a:ln w="12700" cap="sq" cmpd="sng" algn="ctr">
              <a:solidFill>
                <a:srgbClr val="4F4F4F">
                  <a:lumMod val="65000"/>
                  <a:lumOff val="35000"/>
                </a:srgbClr>
              </a:solidFill>
              <a:prstDash val="solid"/>
              <a:miter lim="800000"/>
              <a:headEnd type="oval" w="lg" len="lg"/>
              <a:tailEnd type="arrow"/>
            </a:ln>
            <a:effectLst/>
          </p:spPr>
        </p:cxnSp>
        <p:cxnSp>
          <p:nvCxnSpPr>
            <p:cNvPr id="99" name="Straight Arrow Connector 98">
              <a:extLst>
                <a:ext uri="{FF2B5EF4-FFF2-40B4-BE49-F238E27FC236}">
                  <a16:creationId xmlns="" xmlns:a16="http://schemas.microsoft.com/office/drawing/2014/main" id="{E79A3B3C-E947-D642-9B3E-F08E131B1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0857" y="1998835"/>
              <a:ext cx="13183" cy="795582"/>
            </a:xfrm>
            <a:prstGeom prst="straightConnector1">
              <a:avLst/>
            </a:prstGeom>
            <a:noFill/>
            <a:ln w="12700" cap="sq" cmpd="sng" algn="ctr">
              <a:solidFill>
                <a:srgbClr val="4F4F4F">
                  <a:lumMod val="65000"/>
                  <a:lumOff val="35000"/>
                </a:srgbClr>
              </a:solidFill>
              <a:prstDash val="solid"/>
              <a:miter lim="800000"/>
              <a:headEnd type="oval" w="lg" len="lg"/>
              <a:tailEnd type="arrow"/>
            </a:ln>
            <a:effectLst/>
          </p:spPr>
        </p:cxnSp>
        <p:cxnSp>
          <p:nvCxnSpPr>
            <p:cNvPr id="100" name="Straight Arrow Connector 99">
              <a:extLst>
                <a:ext uri="{FF2B5EF4-FFF2-40B4-BE49-F238E27FC236}">
                  <a16:creationId xmlns="" xmlns:a16="http://schemas.microsoft.com/office/drawing/2014/main" id="{82E79512-80F7-FA44-965A-67F73CA0E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5609" y="1739007"/>
              <a:ext cx="13183" cy="795582"/>
            </a:xfrm>
            <a:prstGeom prst="straightConnector1">
              <a:avLst/>
            </a:prstGeom>
            <a:noFill/>
            <a:ln w="12700" cap="sq" cmpd="sng" algn="ctr">
              <a:solidFill>
                <a:srgbClr val="4F4F4F">
                  <a:lumMod val="65000"/>
                  <a:lumOff val="35000"/>
                </a:srgbClr>
              </a:solidFill>
              <a:prstDash val="solid"/>
              <a:miter lim="800000"/>
              <a:headEnd type="oval" w="lg" len="lg"/>
              <a:tailEnd type="arrow"/>
            </a:ln>
            <a:effectLst/>
          </p:spPr>
        </p:cxnSp>
        <p:pic>
          <p:nvPicPr>
            <p:cNvPr id="101" name="Picture 26" descr="https://d30y9cdsu7xlg0.cloudfront.net/png/1259421-200.png">
              <a:extLst>
                <a:ext uri="{FF2B5EF4-FFF2-40B4-BE49-F238E27FC236}">
                  <a16:creationId xmlns="" xmlns:a16="http://schemas.microsoft.com/office/drawing/2014/main" id="{30C47ABB-180B-D94F-8751-8B52D5D67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rgbClr val="005B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732" y="4548644"/>
              <a:ext cx="1122249" cy="1122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2" name="Straight Arrow Connector 101">
              <a:extLst>
                <a:ext uri="{FF2B5EF4-FFF2-40B4-BE49-F238E27FC236}">
                  <a16:creationId xmlns="" xmlns:a16="http://schemas.microsoft.com/office/drawing/2014/main" id="{9189AE68-75C0-4D43-BDAC-CC290D9149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0857" y="4030229"/>
              <a:ext cx="6591" cy="531115"/>
            </a:xfrm>
            <a:prstGeom prst="straightConnector1">
              <a:avLst/>
            </a:prstGeom>
            <a:noFill/>
            <a:ln w="12700" cap="sq" cmpd="sng" algn="ctr">
              <a:solidFill>
                <a:srgbClr val="4F4F4F">
                  <a:lumMod val="65000"/>
                  <a:lumOff val="35000"/>
                </a:srgbClr>
              </a:solidFill>
              <a:prstDash val="solid"/>
              <a:miter lim="800000"/>
              <a:headEnd type="oval" w="lg" len="lg"/>
              <a:tailEnd type="arrow"/>
            </a:ln>
            <a:effectLst/>
          </p:spPr>
        </p:cxnSp>
        <p:cxnSp>
          <p:nvCxnSpPr>
            <p:cNvPr id="103" name="Straight Arrow Connector 102">
              <a:extLst>
                <a:ext uri="{FF2B5EF4-FFF2-40B4-BE49-F238E27FC236}">
                  <a16:creationId xmlns="" xmlns:a16="http://schemas.microsoft.com/office/drawing/2014/main" id="{5180EF89-82B9-0049-9338-D83124D58F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1706" y="3157049"/>
              <a:ext cx="1823868" cy="1372873"/>
            </a:xfrm>
            <a:prstGeom prst="straightConnector1">
              <a:avLst/>
            </a:prstGeom>
            <a:noFill/>
            <a:ln w="12700" cap="sq" cmpd="sng" algn="ctr">
              <a:solidFill>
                <a:srgbClr val="4F4F4F">
                  <a:lumMod val="65000"/>
                  <a:lumOff val="35000"/>
                </a:srgbClr>
              </a:solidFill>
              <a:prstDash val="solid"/>
              <a:miter lim="800000"/>
              <a:headEnd type="oval" w="lg" len="lg"/>
              <a:tailEnd type="arrow"/>
            </a:ln>
            <a:effectLst/>
          </p:spPr>
        </p:cxnSp>
        <p:cxnSp>
          <p:nvCxnSpPr>
            <p:cNvPr id="104" name="Straight Arrow Connector 103">
              <a:extLst>
                <a:ext uri="{FF2B5EF4-FFF2-40B4-BE49-F238E27FC236}">
                  <a16:creationId xmlns="" xmlns:a16="http://schemas.microsoft.com/office/drawing/2014/main" id="{B56269EE-660C-E045-8D70-0CD3CC6560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0642" y="3003356"/>
              <a:ext cx="1865416" cy="1544034"/>
            </a:xfrm>
            <a:prstGeom prst="straightConnector1">
              <a:avLst/>
            </a:prstGeom>
            <a:noFill/>
            <a:ln w="12700" cap="sq" cmpd="sng" algn="ctr">
              <a:solidFill>
                <a:srgbClr val="4F4F4F">
                  <a:lumMod val="65000"/>
                  <a:lumOff val="35000"/>
                </a:srgbClr>
              </a:solidFill>
              <a:prstDash val="solid"/>
              <a:miter lim="800000"/>
              <a:headEnd type="oval" w="lg" len="lg"/>
              <a:tailEnd type="arrow"/>
            </a:ln>
            <a:effectLst/>
          </p:spPr>
        </p:cxn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D313A9AE-0E4F-F443-BA0A-FE7EB13BC082}"/>
                </a:ext>
              </a:extLst>
            </p:cNvPr>
            <p:cNvSpPr txBox="1"/>
            <p:nvPr/>
          </p:nvSpPr>
          <p:spPr>
            <a:xfrm>
              <a:off x="4150638" y="6040860"/>
              <a:ext cx="4560437" cy="681393"/>
            </a:xfrm>
            <a:prstGeom prst="rect">
              <a:avLst/>
            </a:prstGeom>
            <a:solidFill>
              <a:srgbClr val="005BA1"/>
            </a:solidFill>
          </p:spPr>
          <p:txBody>
            <a:bodyPr wrap="none" lIns="274320" tIns="182880" rIns="274320" bIns="182880" rtlCol="0" anchor="ctr">
              <a:noAutofit/>
            </a:bodyPr>
            <a:lstStyle>
              <a:defPPr>
                <a:defRPr lang="en-US"/>
              </a:defPPr>
              <a:lvl1pPr>
                <a:defRPr>
                  <a:solidFill>
                    <a:schemeClr val="bg1"/>
                  </a:solidFill>
                </a:defRPr>
              </a:lvl1pPr>
            </a:lstStyle>
            <a:p>
              <a:pPr algn="ctr" defTabSz="914400">
                <a:defRPr/>
              </a:pPr>
              <a:r>
                <a:rPr lang="en-US" sz="1800" kern="0" dirty="0">
                  <a:solidFill>
                    <a:prstClr val="white"/>
                  </a:solidFill>
                  <a:latin typeface="Calibri" panose="020F0502020204030204"/>
                </a:rPr>
                <a:t>Governance, Risk and Controls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A18B5871-855E-8F43-B3C0-80E7B57A1EC6}"/>
                </a:ext>
              </a:extLst>
            </p:cNvPr>
            <p:cNvSpPr/>
            <p:nvPr/>
          </p:nvSpPr>
          <p:spPr>
            <a:xfrm>
              <a:off x="2554264" y="2170032"/>
              <a:ext cx="880642" cy="447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F4F4F"/>
                  </a:solidFill>
                  <a:latin typeface="Calibri" panose="020F0502020204030204"/>
                </a:rPr>
                <a:t>Social</a:t>
              </a:r>
              <a:endParaRPr lang="en-US" sz="1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58109AF2-66E1-B74E-976F-1F5F832EF34E}"/>
                </a:ext>
              </a:extLst>
            </p:cNvPr>
            <p:cNvSpPr/>
            <p:nvPr/>
          </p:nvSpPr>
          <p:spPr>
            <a:xfrm>
              <a:off x="3454966" y="2170032"/>
              <a:ext cx="1155406" cy="447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F4F4F"/>
                  </a:solidFill>
                  <a:latin typeface="Calibri" panose="020F0502020204030204"/>
                </a:rPr>
                <a:t>Mobility</a:t>
              </a:r>
              <a:endParaRPr lang="en-US" sz="1400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FBC6BECA-A60B-A540-815B-70E7674F2F9F}"/>
                </a:ext>
              </a:extLst>
            </p:cNvPr>
            <p:cNvSpPr/>
            <p:nvPr/>
          </p:nvSpPr>
          <p:spPr>
            <a:xfrm>
              <a:off x="6007840" y="2067370"/>
              <a:ext cx="880642" cy="447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F4F4F"/>
                  </a:solidFill>
                  <a:latin typeface="Calibri" panose="020F0502020204030204"/>
                </a:rPr>
                <a:t>Cloud</a:t>
              </a:r>
              <a:endParaRPr lang="en-US" sz="1400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86A0011C-043A-CD49-A588-E22CBBB33F98}"/>
                </a:ext>
              </a:extLst>
            </p:cNvPr>
            <p:cNvSpPr/>
            <p:nvPr/>
          </p:nvSpPr>
          <p:spPr>
            <a:xfrm>
              <a:off x="8458727" y="2064661"/>
              <a:ext cx="1147488" cy="447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F4F4F"/>
                  </a:solidFill>
                  <a:latin typeface="Calibri" panose="020F0502020204030204"/>
                </a:rPr>
                <a:t>Big Data</a:t>
              </a:r>
              <a:endParaRPr lang="en-US" sz="14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id="{EF77E1A1-F4E3-6246-9711-6F1B8733D990}"/>
                </a:ext>
              </a:extLst>
            </p:cNvPr>
            <p:cNvSpPr/>
            <p:nvPr/>
          </p:nvSpPr>
          <p:spPr>
            <a:xfrm>
              <a:off x="9689296" y="2048472"/>
              <a:ext cx="598893" cy="447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F4F4F"/>
                  </a:solidFill>
                  <a:latin typeface="Calibri" panose="020F0502020204030204"/>
                </a:rPr>
                <a:t>IoT</a:t>
              </a:r>
              <a:endParaRPr lang="en-US" sz="1400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DA712745-A378-2C43-9473-FF212299B71B}"/>
                </a:ext>
              </a:extLst>
            </p:cNvPr>
            <p:cNvSpPr/>
            <p:nvPr/>
          </p:nvSpPr>
          <p:spPr>
            <a:xfrm>
              <a:off x="6647847" y="3662025"/>
              <a:ext cx="842794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4F4F4F"/>
                  </a:solidFill>
                  <a:latin typeface="Calibri" panose="020F0502020204030204"/>
                </a:rPr>
                <a:t>Analytics</a:t>
              </a:r>
              <a:endParaRPr lang="en-US" sz="1400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396174B9-27F9-774F-97F6-940D7EDA2578}"/>
                </a:ext>
              </a:extLst>
            </p:cNvPr>
            <p:cNvSpPr/>
            <p:nvPr/>
          </p:nvSpPr>
          <p:spPr>
            <a:xfrm>
              <a:off x="5972442" y="5538118"/>
              <a:ext cx="917898" cy="447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F4F4F"/>
                  </a:solidFill>
                  <a:latin typeface="Calibri" panose="020F0502020204030204"/>
                </a:rPr>
                <a:t>AI/ML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19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D22E6A6-9556-0C4F-A570-192BBB9AF23F}"/>
              </a:ext>
            </a:extLst>
          </p:cNvPr>
          <p:cNvSpPr/>
          <p:nvPr/>
        </p:nvSpPr>
        <p:spPr>
          <a:xfrm>
            <a:off x="0" y="1724297"/>
            <a:ext cx="9144000" cy="45785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4" y="578746"/>
            <a:ext cx="6702642" cy="648071"/>
          </a:xfrm>
        </p:spPr>
        <p:txBody>
          <a:bodyPr>
            <a:normAutofit fontScale="90000"/>
          </a:bodyPr>
          <a:lstStyle/>
          <a:p>
            <a:r>
              <a:rPr lang="en-US" dirty="0"/>
              <a:t>Y&amp;L Digital Banking </a:t>
            </a:r>
            <a:br>
              <a:rPr lang="en-US" dirty="0"/>
            </a:br>
            <a:r>
              <a:rPr lang="en-US" dirty="0"/>
              <a:t>Transformation Partners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5609" y="6384242"/>
            <a:ext cx="379753" cy="365125"/>
          </a:xfrm>
          <a:prstGeom prst="rect">
            <a:avLst/>
          </a:prstGeom>
        </p:spPr>
        <p:txBody>
          <a:bodyPr/>
          <a:lstStyle/>
          <a:p>
            <a:fld id="{DEAA4A4A-BD84-2F40-AD92-9AA7F8385437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5C21D0C-D539-C64F-971D-CCDA532A3228}"/>
              </a:ext>
            </a:extLst>
          </p:cNvPr>
          <p:cNvGrpSpPr/>
          <p:nvPr/>
        </p:nvGrpSpPr>
        <p:grpSpPr>
          <a:xfrm>
            <a:off x="232974" y="1913709"/>
            <a:ext cx="8644695" cy="4175984"/>
            <a:chOff x="-2657854" y="1085473"/>
            <a:chExt cx="11535524" cy="5572454"/>
          </a:xfrm>
        </p:grpSpPr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BC341B93-FF74-DD4C-837F-A563D3987F75}"/>
                </a:ext>
              </a:extLst>
            </p:cNvPr>
            <p:cNvSpPr/>
            <p:nvPr/>
          </p:nvSpPr>
          <p:spPr>
            <a:xfrm>
              <a:off x="-2657854" y="1085473"/>
              <a:ext cx="11535524" cy="957557"/>
            </a:xfrm>
            <a:prstGeom prst="rect">
              <a:avLst/>
            </a:prstGeom>
            <a:solidFill>
              <a:srgbClr val="E1F1FB">
                <a:alpha val="89804"/>
              </a:srgbClr>
            </a:solidFill>
            <a:ln w="38100">
              <a:solidFill>
                <a:srgbClr val="005BA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Freeform: Shape 50">
              <a:extLst>
                <a:ext uri="{FF2B5EF4-FFF2-40B4-BE49-F238E27FC236}">
                  <a16:creationId xmlns="" xmlns:a16="http://schemas.microsoft.com/office/drawing/2014/main" id="{96DA82C2-71AC-D14B-A4F5-344205266DBB}"/>
                </a:ext>
              </a:extLst>
            </p:cNvPr>
            <p:cNvSpPr/>
            <p:nvPr/>
          </p:nvSpPr>
          <p:spPr>
            <a:xfrm>
              <a:off x="-2657852" y="3769482"/>
              <a:ext cx="11535522" cy="2888444"/>
            </a:xfrm>
            <a:custGeom>
              <a:avLst/>
              <a:gdLst>
                <a:gd name="connsiteX0" fmla="*/ 8315394 w 11538527"/>
                <a:gd name="connsiteY0" fmla="*/ 0 h 2889196"/>
                <a:gd name="connsiteX1" fmla="*/ 8317730 w 11538527"/>
                <a:gd name="connsiteY1" fmla="*/ 2358 h 2889196"/>
                <a:gd name="connsiteX2" fmla="*/ 11538527 w 11538527"/>
                <a:gd name="connsiteY2" fmla="*/ 2358 h 2889196"/>
                <a:gd name="connsiteX3" fmla="*/ 11538527 w 11538527"/>
                <a:gd name="connsiteY3" fmla="*/ 1256717 h 2889196"/>
                <a:gd name="connsiteX4" fmla="*/ 8947892 w 11538527"/>
                <a:gd name="connsiteY4" fmla="*/ 1256717 h 2889196"/>
                <a:gd name="connsiteX5" fmla="*/ 7300632 w 11538527"/>
                <a:gd name="connsiteY5" fmla="*/ 2889195 h 2889196"/>
                <a:gd name="connsiteX6" fmla="*/ 7300632 w 11538527"/>
                <a:gd name="connsiteY6" fmla="*/ 2889195 h 2889196"/>
                <a:gd name="connsiteX7" fmla="*/ 7300631 w 11538527"/>
                <a:gd name="connsiteY7" fmla="*/ 2889195 h 2889196"/>
                <a:gd name="connsiteX8" fmla="*/ 7300631 w 11538527"/>
                <a:gd name="connsiteY8" fmla="*/ 2889196 h 2889196"/>
                <a:gd name="connsiteX9" fmla="*/ 7300630 w 11538527"/>
                <a:gd name="connsiteY9" fmla="*/ 2889195 h 2889196"/>
                <a:gd name="connsiteX10" fmla="*/ 0 w 11538527"/>
                <a:gd name="connsiteY10" fmla="*/ 2889195 h 2889196"/>
                <a:gd name="connsiteX11" fmla="*/ 0 w 11538527"/>
                <a:gd name="connsiteY11" fmla="*/ 1634836 h 2889196"/>
                <a:gd name="connsiteX12" fmla="*/ 6665755 w 11538527"/>
                <a:gd name="connsiteY12" fmla="*/ 1634836 h 2889196"/>
                <a:gd name="connsiteX13" fmla="*/ 8310281 w 11538527"/>
                <a:gd name="connsiteY13" fmla="*/ 5068 h 2889196"/>
                <a:gd name="connsiteX14" fmla="*/ 8310281 w 11538527"/>
                <a:gd name="connsiteY14" fmla="*/ 2358 h 2889196"/>
                <a:gd name="connsiteX15" fmla="*/ 8313015 w 11538527"/>
                <a:gd name="connsiteY15" fmla="*/ 2358 h 288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38527" h="2889196">
                  <a:moveTo>
                    <a:pt x="8315394" y="0"/>
                  </a:moveTo>
                  <a:lnTo>
                    <a:pt x="8317730" y="2358"/>
                  </a:lnTo>
                  <a:lnTo>
                    <a:pt x="11538527" y="2358"/>
                  </a:lnTo>
                  <a:lnTo>
                    <a:pt x="11538527" y="1256717"/>
                  </a:lnTo>
                  <a:lnTo>
                    <a:pt x="8947892" y="1256717"/>
                  </a:lnTo>
                  <a:lnTo>
                    <a:pt x="7300632" y="2889195"/>
                  </a:lnTo>
                  <a:lnTo>
                    <a:pt x="7300632" y="2889195"/>
                  </a:lnTo>
                  <a:lnTo>
                    <a:pt x="7300631" y="2889195"/>
                  </a:lnTo>
                  <a:lnTo>
                    <a:pt x="7300631" y="2889196"/>
                  </a:lnTo>
                  <a:lnTo>
                    <a:pt x="7300630" y="2889195"/>
                  </a:lnTo>
                  <a:lnTo>
                    <a:pt x="0" y="2889195"/>
                  </a:lnTo>
                  <a:lnTo>
                    <a:pt x="0" y="1634836"/>
                  </a:lnTo>
                  <a:lnTo>
                    <a:pt x="6665755" y="1634836"/>
                  </a:lnTo>
                  <a:lnTo>
                    <a:pt x="8310281" y="5068"/>
                  </a:lnTo>
                  <a:lnTo>
                    <a:pt x="8310281" y="2358"/>
                  </a:lnTo>
                  <a:lnTo>
                    <a:pt x="8313015" y="2358"/>
                  </a:lnTo>
                  <a:close/>
                </a:path>
              </a:pathLst>
            </a:custGeom>
            <a:solidFill>
              <a:srgbClr val="E1F1FB">
                <a:alpha val="89804"/>
              </a:srgbClr>
            </a:solidFill>
            <a:ln w="38100">
              <a:solidFill>
                <a:srgbClr val="005BA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Freeform: Shape 55">
              <a:extLst>
                <a:ext uri="{FF2B5EF4-FFF2-40B4-BE49-F238E27FC236}">
                  <a16:creationId xmlns="" xmlns:a16="http://schemas.microsoft.com/office/drawing/2014/main" id="{947EE48A-3DCC-E945-AA8A-F5C744825B6F}"/>
                </a:ext>
              </a:extLst>
            </p:cNvPr>
            <p:cNvSpPr/>
            <p:nvPr/>
          </p:nvSpPr>
          <p:spPr>
            <a:xfrm>
              <a:off x="-2657854" y="2246089"/>
              <a:ext cx="11535524" cy="2968506"/>
            </a:xfrm>
            <a:custGeom>
              <a:avLst/>
              <a:gdLst>
                <a:gd name="connsiteX0" fmla="*/ 0 w 11538529"/>
                <a:gd name="connsiteY0" fmla="*/ 0 h 3058731"/>
                <a:gd name="connsiteX1" fmla="*/ 7300633 w 11538529"/>
                <a:gd name="connsiteY1" fmla="*/ 0 h 3058731"/>
                <a:gd name="connsiteX2" fmla="*/ 7300633 w 11538529"/>
                <a:gd name="connsiteY2" fmla="*/ 3641 h 3058731"/>
                <a:gd name="connsiteX3" fmla="*/ 11538529 w 11538529"/>
                <a:gd name="connsiteY3" fmla="*/ 3641 h 3058731"/>
                <a:gd name="connsiteX4" fmla="*/ 11538529 w 11538529"/>
                <a:gd name="connsiteY4" fmla="*/ 1258000 h 3058731"/>
                <a:gd name="connsiteX5" fmla="*/ 8208554 w 11538529"/>
                <a:gd name="connsiteY5" fmla="*/ 1258000 h 3058731"/>
                <a:gd name="connsiteX6" fmla="*/ 7300633 w 11538529"/>
                <a:gd name="connsiteY6" fmla="*/ 2157774 h 3058731"/>
                <a:gd name="connsiteX7" fmla="*/ 7300633 w 11538529"/>
                <a:gd name="connsiteY7" fmla="*/ 2162230 h 3058731"/>
                <a:gd name="connsiteX8" fmla="*/ 6396015 w 11538529"/>
                <a:gd name="connsiteY8" fmla="*/ 3058731 h 3058731"/>
                <a:gd name="connsiteX9" fmla="*/ 0 w 11538529"/>
                <a:gd name="connsiteY9" fmla="*/ 3058731 h 3058731"/>
                <a:gd name="connsiteX0" fmla="*/ 0 w 11538529"/>
                <a:gd name="connsiteY0" fmla="*/ 0 h 3058731"/>
                <a:gd name="connsiteX1" fmla="*/ 7300633 w 11538529"/>
                <a:gd name="connsiteY1" fmla="*/ 0 h 3058731"/>
                <a:gd name="connsiteX2" fmla="*/ 7300633 w 11538529"/>
                <a:gd name="connsiteY2" fmla="*/ 3641 h 3058731"/>
                <a:gd name="connsiteX3" fmla="*/ 11538529 w 11538529"/>
                <a:gd name="connsiteY3" fmla="*/ 3641 h 3058731"/>
                <a:gd name="connsiteX4" fmla="*/ 11538529 w 11538529"/>
                <a:gd name="connsiteY4" fmla="*/ 1258000 h 3058731"/>
                <a:gd name="connsiteX5" fmla="*/ 8208554 w 11538529"/>
                <a:gd name="connsiteY5" fmla="*/ 1258000 h 3058731"/>
                <a:gd name="connsiteX6" fmla="*/ 7300633 w 11538529"/>
                <a:gd name="connsiteY6" fmla="*/ 2157774 h 3058731"/>
                <a:gd name="connsiteX7" fmla="*/ 7300633 w 11538529"/>
                <a:gd name="connsiteY7" fmla="*/ 2162230 h 3058731"/>
                <a:gd name="connsiteX8" fmla="*/ 6396015 w 11538529"/>
                <a:gd name="connsiteY8" fmla="*/ 2959340 h 3058731"/>
                <a:gd name="connsiteX9" fmla="*/ 0 w 11538529"/>
                <a:gd name="connsiteY9" fmla="*/ 3058731 h 3058731"/>
                <a:gd name="connsiteX10" fmla="*/ 0 w 11538529"/>
                <a:gd name="connsiteY10" fmla="*/ 0 h 3058731"/>
                <a:gd name="connsiteX0" fmla="*/ 0 w 11538529"/>
                <a:gd name="connsiteY0" fmla="*/ 0 h 2969279"/>
                <a:gd name="connsiteX1" fmla="*/ 7300633 w 11538529"/>
                <a:gd name="connsiteY1" fmla="*/ 0 h 2969279"/>
                <a:gd name="connsiteX2" fmla="*/ 7300633 w 11538529"/>
                <a:gd name="connsiteY2" fmla="*/ 3641 h 2969279"/>
                <a:gd name="connsiteX3" fmla="*/ 11538529 w 11538529"/>
                <a:gd name="connsiteY3" fmla="*/ 3641 h 2969279"/>
                <a:gd name="connsiteX4" fmla="*/ 11538529 w 11538529"/>
                <a:gd name="connsiteY4" fmla="*/ 1258000 h 2969279"/>
                <a:gd name="connsiteX5" fmla="*/ 8208554 w 11538529"/>
                <a:gd name="connsiteY5" fmla="*/ 1258000 h 2969279"/>
                <a:gd name="connsiteX6" fmla="*/ 7300633 w 11538529"/>
                <a:gd name="connsiteY6" fmla="*/ 2157774 h 2969279"/>
                <a:gd name="connsiteX7" fmla="*/ 7300633 w 11538529"/>
                <a:gd name="connsiteY7" fmla="*/ 2162230 h 2969279"/>
                <a:gd name="connsiteX8" fmla="*/ 6396015 w 11538529"/>
                <a:gd name="connsiteY8" fmla="*/ 2959340 h 2969279"/>
                <a:gd name="connsiteX9" fmla="*/ 0 w 11538529"/>
                <a:gd name="connsiteY9" fmla="*/ 2969279 h 2969279"/>
                <a:gd name="connsiteX10" fmla="*/ 0 w 11538529"/>
                <a:gd name="connsiteY10" fmla="*/ 0 h 2969279"/>
                <a:gd name="connsiteX0" fmla="*/ 0 w 11538529"/>
                <a:gd name="connsiteY0" fmla="*/ 0 h 2969279"/>
                <a:gd name="connsiteX1" fmla="*/ 7300633 w 11538529"/>
                <a:gd name="connsiteY1" fmla="*/ 0 h 2969279"/>
                <a:gd name="connsiteX2" fmla="*/ 7300633 w 11538529"/>
                <a:gd name="connsiteY2" fmla="*/ 3641 h 2969279"/>
                <a:gd name="connsiteX3" fmla="*/ 11538529 w 11538529"/>
                <a:gd name="connsiteY3" fmla="*/ 3641 h 2969279"/>
                <a:gd name="connsiteX4" fmla="*/ 11538529 w 11538529"/>
                <a:gd name="connsiteY4" fmla="*/ 1258000 h 2969279"/>
                <a:gd name="connsiteX5" fmla="*/ 8208554 w 11538529"/>
                <a:gd name="connsiteY5" fmla="*/ 1258000 h 2969279"/>
                <a:gd name="connsiteX6" fmla="*/ 7300633 w 11538529"/>
                <a:gd name="connsiteY6" fmla="*/ 2157774 h 2969279"/>
                <a:gd name="connsiteX7" fmla="*/ 7300633 w 11538529"/>
                <a:gd name="connsiteY7" fmla="*/ 2162230 h 2969279"/>
                <a:gd name="connsiteX8" fmla="*/ 6574920 w 11538529"/>
                <a:gd name="connsiteY8" fmla="*/ 2939462 h 2969279"/>
                <a:gd name="connsiteX9" fmla="*/ 0 w 11538529"/>
                <a:gd name="connsiteY9" fmla="*/ 2969279 h 2969279"/>
                <a:gd name="connsiteX10" fmla="*/ 0 w 11538529"/>
                <a:gd name="connsiteY10" fmla="*/ 0 h 2969279"/>
                <a:gd name="connsiteX0" fmla="*/ 0 w 11538529"/>
                <a:gd name="connsiteY0" fmla="*/ 0 h 2969279"/>
                <a:gd name="connsiteX1" fmla="*/ 7300633 w 11538529"/>
                <a:gd name="connsiteY1" fmla="*/ 0 h 2969279"/>
                <a:gd name="connsiteX2" fmla="*/ 7300633 w 11538529"/>
                <a:gd name="connsiteY2" fmla="*/ 3641 h 2969279"/>
                <a:gd name="connsiteX3" fmla="*/ 11538529 w 11538529"/>
                <a:gd name="connsiteY3" fmla="*/ 3641 h 2969279"/>
                <a:gd name="connsiteX4" fmla="*/ 11538529 w 11538529"/>
                <a:gd name="connsiteY4" fmla="*/ 1258000 h 2969279"/>
                <a:gd name="connsiteX5" fmla="*/ 8208554 w 11538529"/>
                <a:gd name="connsiteY5" fmla="*/ 1258000 h 2969279"/>
                <a:gd name="connsiteX6" fmla="*/ 7300633 w 11538529"/>
                <a:gd name="connsiteY6" fmla="*/ 2157774 h 2969279"/>
                <a:gd name="connsiteX7" fmla="*/ 7380146 w 11538529"/>
                <a:gd name="connsiteY7" fmla="*/ 2142352 h 2969279"/>
                <a:gd name="connsiteX8" fmla="*/ 6574920 w 11538529"/>
                <a:gd name="connsiteY8" fmla="*/ 2939462 h 2969279"/>
                <a:gd name="connsiteX9" fmla="*/ 0 w 11538529"/>
                <a:gd name="connsiteY9" fmla="*/ 2969279 h 2969279"/>
                <a:gd name="connsiteX10" fmla="*/ 0 w 11538529"/>
                <a:gd name="connsiteY10" fmla="*/ 0 h 2969279"/>
                <a:gd name="connsiteX0" fmla="*/ 0 w 11538529"/>
                <a:gd name="connsiteY0" fmla="*/ 0 h 2969279"/>
                <a:gd name="connsiteX1" fmla="*/ 7300633 w 11538529"/>
                <a:gd name="connsiteY1" fmla="*/ 0 h 2969279"/>
                <a:gd name="connsiteX2" fmla="*/ 7300633 w 11538529"/>
                <a:gd name="connsiteY2" fmla="*/ 3641 h 2969279"/>
                <a:gd name="connsiteX3" fmla="*/ 11538529 w 11538529"/>
                <a:gd name="connsiteY3" fmla="*/ 3641 h 2969279"/>
                <a:gd name="connsiteX4" fmla="*/ 11538529 w 11538529"/>
                <a:gd name="connsiteY4" fmla="*/ 1258000 h 2969279"/>
                <a:gd name="connsiteX5" fmla="*/ 8208554 w 11538529"/>
                <a:gd name="connsiteY5" fmla="*/ 1258000 h 2969279"/>
                <a:gd name="connsiteX6" fmla="*/ 7300633 w 11538529"/>
                <a:gd name="connsiteY6" fmla="*/ 2157774 h 2969279"/>
                <a:gd name="connsiteX7" fmla="*/ 7342046 w 11538529"/>
                <a:gd name="connsiteY7" fmla="*/ 2142352 h 2969279"/>
                <a:gd name="connsiteX8" fmla="*/ 6574920 w 11538529"/>
                <a:gd name="connsiteY8" fmla="*/ 2939462 h 2969279"/>
                <a:gd name="connsiteX9" fmla="*/ 0 w 11538529"/>
                <a:gd name="connsiteY9" fmla="*/ 2969279 h 2969279"/>
                <a:gd name="connsiteX10" fmla="*/ 0 w 11538529"/>
                <a:gd name="connsiteY10" fmla="*/ 0 h 2969279"/>
                <a:gd name="connsiteX0" fmla="*/ 0 w 11538529"/>
                <a:gd name="connsiteY0" fmla="*/ 0 h 2969279"/>
                <a:gd name="connsiteX1" fmla="*/ 7300633 w 11538529"/>
                <a:gd name="connsiteY1" fmla="*/ 0 h 2969279"/>
                <a:gd name="connsiteX2" fmla="*/ 7300633 w 11538529"/>
                <a:gd name="connsiteY2" fmla="*/ 3641 h 2969279"/>
                <a:gd name="connsiteX3" fmla="*/ 11538529 w 11538529"/>
                <a:gd name="connsiteY3" fmla="*/ 3641 h 2969279"/>
                <a:gd name="connsiteX4" fmla="*/ 11538529 w 11538529"/>
                <a:gd name="connsiteY4" fmla="*/ 1258000 h 2969279"/>
                <a:gd name="connsiteX5" fmla="*/ 8208554 w 11538529"/>
                <a:gd name="connsiteY5" fmla="*/ 1258000 h 2969279"/>
                <a:gd name="connsiteX6" fmla="*/ 7341908 w 11538529"/>
                <a:gd name="connsiteY6" fmla="*/ 2145074 h 2969279"/>
                <a:gd name="connsiteX7" fmla="*/ 7342046 w 11538529"/>
                <a:gd name="connsiteY7" fmla="*/ 2142352 h 2969279"/>
                <a:gd name="connsiteX8" fmla="*/ 6574920 w 11538529"/>
                <a:gd name="connsiteY8" fmla="*/ 2939462 h 2969279"/>
                <a:gd name="connsiteX9" fmla="*/ 0 w 11538529"/>
                <a:gd name="connsiteY9" fmla="*/ 2969279 h 2969279"/>
                <a:gd name="connsiteX10" fmla="*/ 0 w 11538529"/>
                <a:gd name="connsiteY10" fmla="*/ 0 h 2969279"/>
                <a:gd name="connsiteX0" fmla="*/ 0 w 11538529"/>
                <a:gd name="connsiteY0" fmla="*/ 0 h 2969279"/>
                <a:gd name="connsiteX1" fmla="*/ 7300633 w 11538529"/>
                <a:gd name="connsiteY1" fmla="*/ 0 h 2969279"/>
                <a:gd name="connsiteX2" fmla="*/ 7300633 w 11538529"/>
                <a:gd name="connsiteY2" fmla="*/ 3641 h 2969279"/>
                <a:gd name="connsiteX3" fmla="*/ 11538529 w 11538529"/>
                <a:gd name="connsiteY3" fmla="*/ 3641 h 2969279"/>
                <a:gd name="connsiteX4" fmla="*/ 11538529 w 11538529"/>
                <a:gd name="connsiteY4" fmla="*/ 1258000 h 2969279"/>
                <a:gd name="connsiteX5" fmla="*/ 8284754 w 11538529"/>
                <a:gd name="connsiteY5" fmla="*/ 1274934 h 2969279"/>
                <a:gd name="connsiteX6" fmla="*/ 7341908 w 11538529"/>
                <a:gd name="connsiteY6" fmla="*/ 2145074 h 2969279"/>
                <a:gd name="connsiteX7" fmla="*/ 7342046 w 11538529"/>
                <a:gd name="connsiteY7" fmla="*/ 2142352 h 2969279"/>
                <a:gd name="connsiteX8" fmla="*/ 6574920 w 11538529"/>
                <a:gd name="connsiteY8" fmla="*/ 2939462 h 2969279"/>
                <a:gd name="connsiteX9" fmla="*/ 0 w 11538529"/>
                <a:gd name="connsiteY9" fmla="*/ 2969279 h 2969279"/>
                <a:gd name="connsiteX10" fmla="*/ 0 w 11538529"/>
                <a:gd name="connsiteY10" fmla="*/ 0 h 2969279"/>
                <a:gd name="connsiteX0" fmla="*/ 0 w 11538529"/>
                <a:gd name="connsiteY0" fmla="*/ 0 h 2969279"/>
                <a:gd name="connsiteX1" fmla="*/ 7300633 w 11538529"/>
                <a:gd name="connsiteY1" fmla="*/ 0 h 2969279"/>
                <a:gd name="connsiteX2" fmla="*/ 7300633 w 11538529"/>
                <a:gd name="connsiteY2" fmla="*/ 3641 h 2969279"/>
                <a:gd name="connsiteX3" fmla="*/ 11538529 w 11538529"/>
                <a:gd name="connsiteY3" fmla="*/ 3641 h 2969279"/>
                <a:gd name="connsiteX4" fmla="*/ 11538529 w 11538529"/>
                <a:gd name="connsiteY4" fmla="*/ 1258000 h 2969279"/>
                <a:gd name="connsiteX5" fmla="*/ 8284754 w 11538529"/>
                <a:gd name="connsiteY5" fmla="*/ 1274934 h 2969279"/>
                <a:gd name="connsiteX6" fmla="*/ 7341908 w 11538529"/>
                <a:gd name="connsiteY6" fmla="*/ 2145074 h 2969279"/>
                <a:gd name="connsiteX7" fmla="*/ 7409779 w 11538529"/>
                <a:gd name="connsiteY7" fmla="*/ 2150818 h 2969279"/>
                <a:gd name="connsiteX8" fmla="*/ 6574920 w 11538529"/>
                <a:gd name="connsiteY8" fmla="*/ 2939462 h 2969279"/>
                <a:gd name="connsiteX9" fmla="*/ 0 w 11538529"/>
                <a:gd name="connsiteY9" fmla="*/ 2969279 h 2969279"/>
                <a:gd name="connsiteX10" fmla="*/ 0 w 11538529"/>
                <a:gd name="connsiteY10" fmla="*/ 0 h 2969279"/>
                <a:gd name="connsiteX0" fmla="*/ 0 w 11538529"/>
                <a:gd name="connsiteY0" fmla="*/ 0 h 2969279"/>
                <a:gd name="connsiteX1" fmla="*/ 7300633 w 11538529"/>
                <a:gd name="connsiteY1" fmla="*/ 0 h 2969279"/>
                <a:gd name="connsiteX2" fmla="*/ 7300633 w 11538529"/>
                <a:gd name="connsiteY2" fmla="*/ 3641 h 2969279"/>
                <a:gd name="connsiteX3" fmla="*/ 11538529 w 11538529"/>
                <a:gd name="connsiteY3" fmla="*/ 3641 h 2969279"/>
                <a:gd name="connsiteX4" fmla="*/ 11538529 w 11538529"/>
                <a:gd name="connsiteY4" fmla="*/ 1258000 h 2969279"/>
                <a:gd name="connsiteX5" fmla="*/ 8284754 w 11538529"/>
                <a:gd name="connsiteY5" fmla="*/ 1274934 h 2969279"/>
                <a:gd name="connsiteX6" fmla="*/ 7401175 w 11538529"/>
                <a:gd name="connsiteY6" fmla="*/ 2162007 h 2969279"/>
                <a:gd name="connsiteX7" fmla="*/ 7409779 w 11538529"/>
                <a:gd name="connsiteY7" fmla="*/ 2150818 h 2969279"/>
                <a:gd name="connsiteX8" fmla="*/ 6574920 w 11538529"/>
                <a:gd name="connsiteY8" fmla="*/ 2939462 h 2969279"/>
                <a:gd name="connsiteX9" fmla="*/ 0 w 11538529"/>
                <a:gd name="connsiteY9" fmla="*/ 2969279 h 2969279"/>
                <a:gd name="connsiteX10" fmla="*/ 0 w 11538529"/>
                <a:gd name="connsiteY10" fmla="*/ 0 h 296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38529" h="2969279">
                  <a:moveTo>
                    <a:pt x="0" y="0"/>
                  </a:moveTo>
                  <a:lnTo>
                    <a:pt x="7300633" y="0"/>
                  </a:lnTo>
                  <a:lnTo>
                    <a:pt x="7300633" y="3641"/>
                  </a:lnTo>
                  <a:lnTo>
                    <a:pt x="11538529" y="3641"/>
                  </a:lnTo>
                  <a:lnTo>
                    <a:pt x="11538529" y="1258000"/>
                  </a:lnTo>
                  <a:lnTo>
                    <a:pt x="8284754" y="1274934"/>
                  </a:lnTo>
                  <a:lnTo>
                    <a:pt x="7401175" y="2162007"/>
                  </a:lnTo>
                  <a:lnTo>
                    <a:pt x="7409779" y="2150818"/>
                  </a:lnTo>
                  <a:lnTo>
                    <a:pt x="6574920" y="2939462"/>
                  </a:lnTo>
                  <a:lnTo>
                    <a:pt x="0" y="296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F1FB">
                <a:alpha val="89804"/>
              </a:srgbClr>
            </a:solidFill>
            <a:ln w="38100">
              <a:solidFill>
                <a:srgbClr val="005BA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="" xmlns:a16="http://schemas.microsoft.com/office/drawing/2014/main" id="{5F2B3A27-6AC6-D043-95E0-0DB35842ACFA}"/>
                </a:ext>
              </a:extLst>
            </p:cNvPr>
            <p:cNvGrpSpPr/>
            <p:nvPr/>
          </p:nvGrpSpPr>
          <p:grpSpPr>
            <a:xfrm>
              <a:off x="-2204428" y="1215941"/>
              <a:ext cx="6628705" cy="5208757"/>
              <a:chOff x="2171221" y="847724"/>
              <a:chExt cx="7704298" cy="6053950"/>
            </a:xfrm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5" name="Callout: Down Arrow 39">
                <a:extLst>
                  <a:ext uri="{FF2B5EF4-FFF2-40B4-BE49-F238E27FC236}">
                    <a16:creationId xmlns="" xmlns:a16="http://schemas.microsoft.com/office/drawing/2014/main" id="{FDF308E3-EB77-074E-9E0C-5ED37255858C}"/>
                  </a:ext>
                </a:extLst>
              </p:cNvPr>
              <p:cNvSpPr/>
              <p:nvPr/>
            </p:nvSpPr>
            <p:spPr>
              <a:xfrm>
                <a:off x="2171221" y="847724"/>
                <a:ext cx="7632947" cy="1288338"/>
              </a:xfrm>
              <a:prstGeom prst="downArrowCallou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6" name="Freeform: Shape 4">
                <a:extLst>
                  <a:ext uri="{FF2B5EF4-FFF2-40B4-BE49-F238E27FC236}">
                    <a16:creationId xmlns="" xmlns:a16="http://schemas.microsoft.com/office/drawing/2014/main" id="{18EFD086-5E9F-4741-AC45-4DA22EB32ACB}"/>
                  </a:ext>
                </a:extLst>
              </p:cNvPr>
              <p:cNvSpPr/>
              <p:nvPr/>
            </p:nvSpPr>
            <p:spPr>
              <a:xfrm>
                <a:off x="2188406" y="2207454"/>
                <a:ext cx="2409191" cy="72002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151" tIns="122151" rIns="122151" bIns="122151" numCol="1" spcCol="1270" anchor="ctr" anchorCtr="0">
                <a:noAutofit/>
              </a:bodyPr>
              <a:lstStyle/>
              <a:p>
                <a:pPr algn="ctr" defTabSz="97760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Retail Banking</a:t>
                </a:r>
              </a:p>
            </p:txBody>
          </p:sp>
          <p:sp>
            <p:nvSpPr>
              <p:cNvPr id="167" name="Freeform: Shape 5">
                <a:extLst>
                  <a:ext uri="{FF2B5EF4-FFF2-40B4-BE49-F238E27FC236}">
                    <a16:creationId xmlns="" xmlns:a16="http://schemas.microsoft.com/office/drawing/2014/main" id="{E3EE3A4E-DC4C-F846-AE41-780A68930BDD}"/>
                  </a:ext>
                </a:extLst>
              </p:cNvPr>
              <p:cNvSpPr/>
              <p:nvPr/>
            </p:nvSpPr>
            <p:spPr>
              <a:xfrm>
                <a:off x="2188406" y="3061978"/>
                <a:ext cx="685884" cy="1661685"/>
              </a:xfrm>
              <a:custGeom>
                <a:avLst/>
                <a:gdLst>
                  <a:gd name="connsiteX0" fmla="*/ 0 w 826051"/>
                  <a:gd name="connsiteY0" fmla="*/ 82605 h 1902668"/>
                  <a:gd name="connsiteX1" fmla="*/ 82605 w 826051"/>
                  <a:gd name="connsiteY1" fmla="*/ 0 h 1902668"/>
                  <a:gd name="connsiteX2" fmla="*/ 743446 w 826051"/>
                  <a:gd name="connsiteY2" fmla="*/ 0 h 1902668"/>
                  <a:gd name="connsiteX3" fmla="*/ 826051 w 826051"/>
                  <a:gd name="connsiteY3" fmla="*/ 82605 h 1902668"/>
                  <a:gd name="connsiteX4" fmla="*/ 826051 w 826051"/>
                  <a:gd name="connsiteY4" fmla="*/ 1820063 h 1902668"/>
                  <a:gd name="connsiteX5" fmla="*/ 743446 w 826051"/>
                  <a:gd name="connsiteY5" fmla="*/ 1902668 h 1902668"/>
                  <a:gd name="connsiteX6" fmla="*/ 82605 w 826051"/>
                  <a:gd name="connsiteY6" fmla="*/ 1902668 h 1902668"/>
                  <a:gd name="connsiteX7" fmla="*/ 0 w 826051"/>
                  <a:gd name="connsiteY7" fmla="*/ 1820063 h 1902668"/>
                  <a:gd name="connsiteX8" fmla="*/ 0 w 826051"/>
                  <a:gd name="connsiteY8" fmla="*/ 82605 h 190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6051" h="1902668">
                    <a:moveTo>
                      <a:pt x="0" y="82605"/>
                    </a:moveTo>
                    <a:cubicBezTo>
                      <a:pt x="0" y="36984"/>
                      <a:pt x="36984" y="0"/>
                      <a:pt x="82605" y="0"/>
                    </a:cubicBezTo>
                    <a:lnTo>
                      <a:pt x="743446" y="0"/>
                    </a:lnTo>
                    <a:cubicBezTo>
                      <a:pt x="789067" y="0"/>
                      <a:pt x="826051" y="36984"/>
                      <a:pt x="826051" y="82605"/>
                    </a:cubicBezTo>
                    <a:lnTo>
                      <a:pt x="826051" y="1820063"/>
                    </a:lnTo>
                    <a:cubicBezTo>
                      <a:pt x="826051" y="1865684"/>
                      <a:pt x="789067" y="1902668"/>
                      <a:pt x="743446" y="1902668"/>
                    </a:cubicBezTo>
                    <a:lnTo>
                      <a:pt x="82605" y="1902668"/>
                    </a:lnTo>
                    <a:cubicBezTo>
                      <a:pt x="36984" y="1902668"/>
                      <a:pt x="0" y="1865684"/>
                      <a:pt x="0" y="1820063"/>
                    </a:cubicBezTo>
                    <a:lnTo>
                      <a:pt x="0" y="82605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tx2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107986" tIns="107986" rIns="107986" bIns="107986" numCol="1" spcCol="1270" anchor="ctr" anchorCtr="0">
                <a:noAutofit/>
              </a:bodyPr>
              <a:lstStyle/>
              <a:p>
                <a:pPr algn="ctr" defTabSz="977607">
                  <a:lnSpc>
                    <a:spcPct val="7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Core Banking</a:t>
                </a:r>
              </a:p>
            </p:txBody>
          </p:sp>
          <p:sp>
            <p:nvSpPr>
              <p:cNvPr id="168" name="Freeform: Shape 6">
                <a:extLst>
                  <a:ext uri="{FF2B5EF4-FFF2-40B4-BE49-F238E27FC236}">
                    <a16:creationId xmlns="" xmlns:a16="http://schemas.microsoft.com/office/drawing/2014/main" id="{D4830672-BDA8-0F49-86CC-F0960F6EB359}"/>
                  </a:ext>
                </a:extLst>
              </p:cNvPr>
              <p:cNvSpPr/>
              <p:nvPr/>
            </p:nvSpPr>
            <p:spPr>
              <a:xfrm>
                <a:off x="3053184" y="3061978"/>
                <a:ext cx="685884" cy="1661685"/>
              </a:xfrm>
              <a:custGeom>
                <a:avLst/>
                <a:gdLst>
                  <a:gd name="connsiteX0" fmla="*/ 0 w 826051"/>
                  <a:gd name="connsiteY0" fmla="*/ 82605 h 1902668"/>
                  <a:gd name="connsiteX1" fmla="*/ 82605 w 826051"/>
                  <a:gd name="connsiteY1" fmla="*/ 0 h 1902668"/>
                  <a:gd name="connsiteX2" fmla="*/ 743446 w 826051"/>
                  <a:gd name="connsiteY2" fmla="*/ 0 h 1902668"/>
                  <a:gd name="connsiteX3" fmla="*/ 826051 w 826051"/>
                  <a:gd name="connsiteY3" fmla="*/ 82605 h 1902668"/>
                  <a:gd name="connsiteX4" fmla="*/ 826051 w 826051"/>
                  <a:gd name="connsiteY4" fmla="*/ 1820063 h 1902668"/>
                  <a:gd name="connsiteX5" fmla="*/ 743446 w 826051"/>
                  <a:gd name="connsiteY5" fmla="*/ 1902668 h 1902668"/>
                  <a:gd name="connsiteX6" fmla="*/ 82605 w 826051"/>
                  <a:gd name="connsiteY6" fmla="*/ 1902668 h 1902668"/>
                  <a:gd name="connsiteX7" fmla="*/ 0 w 826051"/>
                  <a:gd name="connsiteY7" fmla="*/ 1820063 h 1902668"/>
                  <a:gd name="connsiteX8" fmla="*/ 0 w 826051"/>
                  <a:gd name="connsiteY8" fmla="*/ 82605 h 190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6051" h="1902668">
                    <a:moveTo>
                      <a:pt x="0" y="82605"/>
                    </a:moveTo>
                    <a:cubicBezTo>
                      <a:pt x="0" y="36984"/>
                      <a:pt x="36984" y="0"/>
                      <a:pt x="82605" y="0"/>
                    </a:cubicBezTo>
                    <a:lnTo>
                      <a:pt x="743446" y="0"/>
                    </a:lnTo>
                    <a:cubicBezTo>
                      <a:pt x="789067" y="0"/>
                      <a:pt x="826051" y="36984"/>
                      <a:pt x="826051" y="82605"/>
                    </a:cubicBezTo>
                    <a:lnTo>
                      <a:pt x="826051" y="1820063"/>
                    </a:lnTo>
                    <a:cubicBezTo>
                      <a:pt x="826051" y="1865684"/>
                      <a:pt x="789067" y="1902668"/>
                      <a:pt x="743446" y="1902668"/>
                    </a:cubicBezTo>
                    <a:lnTo>
                      <a:pt x="82605" y="1902668"/>
                    </a:lnTo>
                    <a:cubicBezTo>
                      <a:pt x="36984" y="1902668"/>
                      <a:pt x="0" y="1865684"/>
                      <a:pt x="0" y="1820063"/>
                    </a:cubicBezTo>
                    <a:lnTo>
                      <a:pt x="0" y="82605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solidFill>
                  <a:schemeClr val="tx2">
                    <a:lumMod val="9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62278" tIns="62278" rIns="62278" bIns="62278" numCol="1" spcCol="1270" anchor="ctr" anchorCtr="0">
                <a:noAutofit/>
              </a:bodyPr>
              <a:lstStyle/>
              <a:p>
                <a:pPr algn="ctr" defTabSz="444367">
                  <a:lnSpc>
                    <a:spcPct val="7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Cards &amp; Payments</a:t>
                </a:r>
              </a:p>
            </p:txBody>
          </p:sp>
          <p:sp>
            <p:nvSpPr>
              <p:cNvPr id="169" name="Freeform: Shape 7">
                <a:extLst>
                  <a:ext uri="{FF2B5EF4-FFF2-40B4-BE49-F238E27FC236}">
                    <a16:creationId xmlns="" xmlns:a16="http://schemas.microsoft.com/office/drawing/2014/main" id="{026CD8FB-264F-5F4F-8D0A-968EE1BA62D0}"/>
                  </a:ext>
                </a:extLst>
              </p:cNvPr>
              <p:cNvSpPr/>
              <p:nvPr/>
            </p:nvSpPr>
            <p:spPr>
              <a:xfrm>
                <a:off x="3917962" y="3061978"/>
                <a:ext cx="685884" cy="1661685"/>
              </a:xfrm>
              <a:custGeom>
                <a:avLst/>
                <a:gdLst>
                  <a:gd name="connsiteX0" fmla="*/ 0 w 826051"/>
                  <a:gd name="connsiteY0" fmla="*/ 82605 h 1902668"/>
                  <a:gd name="connsiteX1" fmla="*/ 82605 w 826051"/>
                  <a:gd name="connsiteY1" fmla="*/ 0 h 1902668"/>
                  <a:gd name="connsiteX2" fmla="*/ 743446 w 826051"/>
                  <a:gd name="connsiteY2" fmla="*/ 0 h 1902668"/>
                  <a:gd name="connsiteX3" fmla="*/ 826051 w 826051"/>
                  <a:gd name="connsiteY3" fmla="*/ 82605 h 1902668"/>
                  <a:gd name="connsiteX4" fmla="*/ 826051 w 826051"/>
                  <a:gd name="connsiteY4" fmla="*/ 1820063 h 1902668"/>
                  <a:gd name="connsiteX5" fmla="*/ 743446 w 826051"/>
                  <a:gd name="connsiteY5" fmla="*/ 1902668 h 1902668"/>
                  <a:gd name="connsiteX6" fmla="*/ 82605 w 826051"/>
                  <a:gd name="connsiteY6" fmla="*/ 1902668 h 1902668"/>
                  <a:gd name="connsiteX7" fmla="*/ 0 w 826051"/>
                  <a:gd name="connsiteY7" fmla="*/ 1820063 h 1902668"/>
                  <a:gd name="connsiteX8" fmla="*/ 0 w 826051"/>
                  <a:gd name="connsiteY8" fmla="*/ 82605 h 190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6051" h="1902668">
                    <a:moveTo>
                      <a:pt x="0" y="82605"/>
                    </a:moveTo>
                    <a:cubicBezTo>
                      <a:pt x="0" y="36984"/>
                      <a:pt x="36984" y="0"/>
                      <a:pt x="82605" y="0"/>
                    </a:cubicBezTo>
                    <a:lnTo>
                      <a:pt x="743446" y="0"/>
                    </a:lnTo>
                    <a:cubicBezTo>
                      <a:pt x="789067" y="0"/>
                      <a:pt x="826051" y="36984"/>
                      <a:pt x="826051" y="82605"/>
                    </a:cubicBezTo>
                    <a:lnTo>
                      <a:pt x="826051" y="1820063"/>
                    </a:lnTo>
                    <a:cubicBezTo>
                      <a:pt x="826051" y="1865684"/>
                      <a:pt x="789067" y="1902668"/>
                      <a:pt x="743446" y="1902668"/>
                    </a:cubicBezTo>
                    <a:lnTo>
                      <a:pt x="82605" y="1902668"/>
                    </a:lnTo>
                    <a:cubicBezTo>
                      <a:pt x="36984" y="1902668"/>
                      <a:pt x="0" y="1865684"/>
                      <a:pt x="0" y="1820063"/>
                    </a:cubicBezTo>
                    <a:lnTo>
                      <a:pt x="0" y="82605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solidFill>
                  <a:schemeClr val="tx2">
                    <a:lumMod val="9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62278" tIns="62278" rIns="62278" bIns="62278" numCol="1" spcCol="1270" anchor="ctr" anchorCtr="0">
                <a:noAutofit/>
              </a:bodyPr>
              <a:lstStyle/>
              <a:p>
                <a:pPr algn="ctr" defTabSz="444367">
                  <a:lnSpc>
                    <a:spcPct val="7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Lending</a:t>
                </a:r>
              </a:p>
            </p:txBody>
          </p:sp>
          <p:sp>
            <p:nvSpPr>
              <p:cNvPr id="170" name="Freeform: Shape 8">
                <a:extLst>
                  <a:ext uri="{FF2B5EF4-FFF2-40B4-BE49-F238E27FC236}">
                    <a16:creationId xmlns="" xmlns:a16="http://schemas.microsoft.com/office/drawing/2014/main" id="{C975CA0F-CCA9-A648-85C5-7AA266FE97D4}"/>
                  </a:ext>
                </a:extLst>
              </p:cNvPr>
              <p:cNvSpPr/>
              <p:nvPr/>
            </p:nvSpPr>
            <p:spPr>
              <a:xfrm>
                <a:off x="7427347" y="2184103"/>
                <a:ext cx="2383710" cy="73793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151" tIns="122151" rIns="122151" bIns="122151" numCol="1" spcCol="1270" anchor="ctr" anchorCtr="0">
                <a:noAutofit/>
              </a:bodyPr>
              <a:lstStyle/>
              <a:p>
                <a:pPr algn="ctr" defTabSz="97760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Corporate Banking</a:t>
                </a:r>
              </a:p>
            </p:txBody>
          </p:sp>
          <p:sp>
            <p:nvSpPr>
              <p:cNvPr id="171" name="Freeform: Shape 9">
                <a:extLst>
                  <a:ext uri="{FF2B5EF4-FFF2-40B4-BE49-F238E27FC236}">
                    <a16:creationId xmlns="" xmlns:a16="http://schemas.microsoft.com/office/drawing/2014/main" id="{80C9C8C9-BAB4-EB42-BA5F-AC1E31C2E941}"/>
                  </a:ext>
                </a:extLst>
              </p:cNvPr>
              <p:cNvSpPr/>
              <p:nvPr/>
            </p:nvSpPr>
            <p:spPr>
              <a:xfrm>
                <a:off x="7427347" y="3061972"/>
                <a:ext cx="689012" cy="1661686"/>
              </a:xfrm>
              <a:custGeom>
                <a:avLst/>
                <a:gdLst>
                  <a:gd name="connsiteX0" fmla="*/ 0 w 826051"/>
                  <a:gd name="connsiteY0" fmla="*/ 82605 h 1902668"/>
                  <a:gd name="connsiteX1" fmla="*/ 82605 w 826051"/>
                  <a:gd name="connsiteY1" fmla="*/ 0 h 1902668"/>
                  <a:gd name="connsiteX2" fmla="*/ 743446 w 826051"/>
                  <a:gd name="connsiteY2" fmla="*/ 0 h 1902668"/>
                  <a:gd name="connsiteX3" fmla="*/ 826051 w 826051"/>
                  <a:gd name="connsiteY3" fmla="*/ 82605 h 1902668"/>
                  <a:gd name="connsiteX4" fmla="*/ 826051 w 826051"/>
                  <a:gd name="connsiteY4" fmla="*/ 1820063 h 1902668"/>
                  <a:gd name="connsiteX5" fmla="*/ 743446 w 826051"/>
                  <a:gd name="connsiteY5" fmla="*/ 1902668 h 1902668"/>
                  <a:gd name="connsiteX6" fmla="*/ 82605 w 826051"/>
                  <a:gd name="connsiteY6" fmla="*/ 1902668 h 1902668"/>
                  <a:gd name="connsiteX7" fmla="*/ 0 w 826051"/>
                  <a:gd name="connsiteY7" fmla="*/ 1820063 h 1902668"/>
                  <a:gd name="connsiteX8" fmla="*/ 0 w 826051"/>
                  <a:gd name="connsiteY8" fmla="*/ 82605 h 190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6051" h="1902668">
                    <a:moveTo>
                      <a:pt x="0" y="82605"/>
                    </a:moveTo>
                    <a:cubicBezTo>
                      <a:pt x="0" y="36984"/>
                      <a:pt x="36984" y="0"/>
                      <a:pt x="82605" y="0"/>
                    </a:cubicBezTo>
                    <a:lnTo>
                      <a:pt x="743446" y="0"/>
                    </a:lnTo>
                    <a:cubicBezTo>
                      <a:pt x="789067" y="0"/>
                      <a:pt x="826051" y="36984"/>
                      <a:pt x="826051" y="82605"/>
                    </a:cubicBezTo>
                    <a:lnTo>
                      <a:pt x="826051" y="1820063"/>
                    </a:lnTo>
                    <a:cubicBezTo>
                      <a:pt x="826051" y="1865684"/>
                      <a:pt x="789067" y="1902668"/>
                      <a:pt x="743446" y="1902668"/>
                    </a:cubicBezTo>
                    <a:lnTo>
                      <a:pt x="82605" y="1902668"/>
                    </a:lnTo>
                    <a:cubicBezTo>
                      <a:pt x="36984" y="1902668"/>
                      <a:pt x="0" y="1865684"/>
                      <a:pt x="0" y="1820063"/>
                    </a:cubicBezTo>
                    <a:lnTo>
                      <a:pt x="0" y="82605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solidFill>
                  <a:schemeClr val="tx2">
                    <a:lumMod val="9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62278" tIns="62278" rIns="62278" bIns="62278" numCol="1" spcCol="1270" anchor="ctr" anchorCtr="0">
                <a:noAutofit/>
              </a:bodyPr>
              <a:lstStyle/>
              <a:p>
                <a:pPr algn="ctr" defTabSz="444367">
                  <a:lnSpc>
                    <a:spcPct val="7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Trade Finance</a:t>
                </a:r>
              </a:p>
            </p:txBody>
          </p:sp>
          <p:sp>
            <p:nvSpPr>
              <p:cNvPr id="172" name="Freeform: Shape 10">
                <a:extLst>
                  <a:ext uri="{FF2B5EF4-FFF2-40B4-BE49-F238E27FC236}">
                    <a16:creationId xmlns="" xmlns:a16="http://schemas.microsoft.com/office/drawing/2014/main" id="{59C26BC2-5F84-F541-A93E-F7383475686D}"/>
                  </a:ext>
                </a:extLst>
              </p:cNvPr>
              <p:cNvSpPr/>
              <p:nvPr/>
            </p:nvSpPr>
            <p:spPr>
              <a:xfrm>
                <a:off x="8274697" y="3061972"/>
                <a:ext cx="689012" cy="1661686"/>
              </a:xfrm>
              <a:custGeom>
                <a:avLst/>
                <a:gdLst>
                  <a:gd name="connsiteX0" fmla="*/ 0 w 826051"/>
                  <a:gd name="connsiteY0" fmla="*/ 82605 h 1902668"/>
                  <a:gd name="connsiteX1" fmla="*/ 82605 w 826051"/>
                  <a:gd name="connsiteY1" fmla="*/ 0 h 1902668"/>
                  <a:gd name="connsiteX2" fmla="*/ 743446 w 826051"/>
                  <a:gd name="connsiteY2" fmla="*/ 0 h 1902668"/>
                  <a:gd name="connsiteX3" fmla="*/ 826051 w 826051"/>
                  <a:gd name="connsiteY3" fmla="*/ 82605 h 1902668"/>
                  <a:gd name="connsiteX4" fmla="*/ 826051 w 826051"/>
                  <a:gd name="connsiteY4" fmla="*/ 1820063 h 1902668"/>
                  <a:gd name="connsiteX5" fmla="*/ 743446 w 826051"/>
                  <a:gd name="connsiteY5" fmla="*/ 1902668 h 1902668"/>
                  <a:gd name="connsiteX6" fmla="*/ 82605 w 826051"/>
                  <a:gd name="connsiteY6" fmla="*/ 1902668 h 1902668"/>
                  <a:gd name="connsiteX7" fmla="*/ 0 w 826051"/>
                  <a:gd name="connsiteY7" fmla="*/ 1820063 h 1902668"/>
                  <a:gd name="connsiteX8" fmla="*/ 0 w 826051"/>
                  <a:gd name="connsiteY8" fmla="*/ 82605 h 190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6051" h="1902668">
                    <a:moveTo>
                      <a:pt x="0" y="82605"/>
                    </a:moveTo>
                    <a:cubicBezTo>
                      <a:pt x="0" y="36984"/>
                      <a:pt x="36984" y="0"/>
                      <a:pt x="82605" y="0"/>
                    </a:cubicBezTo>
                    <a:lnTo>
                      <a:pt x="743446" y="0"/>
                    </a:lnTo>
                    <a:cubicBezTo>
                      <a:pt x="789067" y="0"/>
                      <a:pt x="826051" y="36984"/>
                      <a:pt x="826051" y="82605"/>
                    </a:cubicBezTo>
                    <a:lnTo>
                      <a:pt x="826051" y="1820063"/>
                    </a:lnTo>
                    <a:cubicBezTo>
                      <a:pt x="826051" y="1865684"/>
                      <a:pt x="789067" y="1902668"/>
                      <a:pt x="743446" y="1902668"/>
                    </a:cubicBezTo>
                    <a:lnTo>
                      <a:pt x="82605" y="1902668"/>
                    </a:lnTo>
                    <a:cubicBezTo>
                      <a:pt x="36984" y="1902668"/>
                      <a:pt x="0" y="1865684"/>
                      <a:pt x="0" y="1820063"/>
                    </a:cubicBezTo>
                    <a:lnTo>
                      <a:pt x="0" y="82605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solidFill>
                  <a:schemeClr val="tx2">
                    <a:lumMod val="9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62278" tIns="62278" rIns="62278" bIns="62278" numCol="1" spcCol="1270" anchor="ctr" anchorCtr="0">
                <a:noAutofit/>
              </a:bodyPr>
              <a:lstStyle/>
              <a:p>
                <a:pPr algn="ctr" defTabSz="444367">
                  <a:lnSpc>
                    <a:spcPct val="7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Liquidity</a:t>
                </a:r>
              </a:p>
            </p:txBody>
          </p:sp>
          <p:sp>
            <p:nvSpPr>
              <p:cNvPr id="173" name="Freeform: Shape 11">
                <a:extLst>
                  <a:ext uri="{FF2B5EF4-FFF2-40B4-BE49-F238E27FC236}">
                    <a16:creationId xmlns="" xmlns:a16="http://schemas.microsoft.com/office/drawing/2014/main" id="{209B0DED-9EAB-1F4D-9498-2519205D515D}"/>
                  </a:ext>
                </a:extLst>
              </p:cNvPr>
              <p:cNvSpPr/>
              <p:nvPr/>
            </p:nvSpPr>
            <p:spPr>
              <a:xfrm>
                <a:off x="9122046" y="3061972"/>
                <a:ext cx="689012" cy="1661686"/>
              </a:xfrm>
              <a:custGeom>
                <a:avLst/>
                <a:gdLst>
                  <a:gd name="connsiteX0" fmla="*/ 0 w 826051"/>
                  <a:gd name="connsiteY0" fmla="*/ 82605 h 1902668"/>
                  <a:gd name="connsiteX1" fmla="*/ 82605 w 826051"/>
                  <a:gd name="connsiteY1" fmla="*/ 0 h 1902668"/>
                  <a:gd name="connsiteX2" fmla="*/ 743446 w 826051"/>
                  <a:gd name="connsiteY2" fmla="*/ 0 h 1902668"/>
                  <a:gd name="connsiteX3" fmla="*/ 826051 w 826051"/>
                  <a:gd name="connsiteY3" fmla="*/ 82605 h 1902668"/>
                  <a:gd name="connsiteX4" fmla="*/ 826051 w 826051"/>
                  <a:gd name="connsiteY4" fmla="*/ 1820063 h 1902668"/>
                  <a:gd name="connsiteX5" fmla="*/ 743446 w 826051"/>
                  <a:gd name="connsiteY5" fmla="*/ 1902668 h 1902668"/>
                  <a:gd name="connsiteX6" fmla="*/ 82605 w 826051"/>
                  <a:gd name="connsiteY6" fmla="*/ 1902668 h 1902668"/>
                  <a:gd name="connsiteX7" fmla="*/ 0 w 826051"/>
                  <a:gd name="connsiteY7" fmla="*/ 1820063 h 1902668"/>
                  <a:gd name="connsiteX8" fmla="*/ 0 w 826051"/>
                  <a:gd name="connsiteY8" fmla="*/ 82605 h 190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6051" h="1902668">
                    <a:moveTo>
                      <a:pt x="0" y="82605"/>
                    </a:moveTo>
                    <a:cubicBezTo>
                      <a:pt x="0" y="36984"/>
                      <a:pt x="36984" y="0"/>
                      <a:pt x="82605" y="0"/>
                    </a:cubicBezTo>
                    <a:lnTo>
                      <a:pt x="743446" y="0"/>
                    </a:lnTo>
                    <a:cubicBezTo>
                      <a:pt x="789067" y="0"/>
                      <a:pt x="826051" y="36984"/>
                      <a:pt x="826051" y="82605"/>
                    </a:cubicBezTo>
                    <a:lnTo>
                      <a:pt x="826051" y="1820063"/>
                    </a:lnTo>
                    <a:cubicBezTo>
                      <a:pt x="826051" y="1865684"/>
                      <a:pt x="789067" y="1902668"/>
                      <a:pt x="743446" y="1902668"/>
                    </a:cubicBezTo>
                    <a:lnTo>
                      <a:pt x="82605" y="1902668"/>
                    </a:lnTo>
                    <a:cubicBezTo>
                      <a:pt x="36984" y="1902668"/>
                      <a:pt x="0" y="1865684"/>
                      <a:pt x="0" y="1820063"/>
                    </a:cubicBezTo>
                    <a:lnTo>
                      <a:pt x="0" y="82605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solidFill>
                  <a:schemeClr val="tx2">
                    <a:lumMod val="9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62278" tIns="62278" rIns="62278" bIns="62278" numCol="1" spcCol="1270" anchor="ctr" anchorCtr="0">
                <a:noAutofit/>
              </a:bodyPr>
              <a:lstStyle/>
              <a:p>
                <a:pPr algn="ctr" defTabSz="444367">
                  <a:lnSpc>
                    <a:spcPct val="7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Commercial Lending</a:t>
                </a:r>
              </a:p>
            </p:txBody>
          </p:sp>
          <p:sp>
            <p:nvSpPr>
              <p:cNvPr id="174" name="Freeform: Shape 12">
                <a:extLst>
                  <a:ext uri="{FF2B5EF4-FFF2-40B4-BE49-F238E27FC236}">
                    <a16:creationId xmlns="" xmlns:a16="http://schemas.microsoft.com/office/drawing/2014/main" id="{7235E12B-8290-BB41-A5BA-A06D3DCDB46E}"/>
                  </a:ext>
                </a:extLst>
              </p:cNvPr>
              <p:cNvSpPr/>
              <p:nvPr/>
            </p:nvSpPr>
            <p:spPr>
              <a:xfrm>
                <a:off x="5254965" y="2184090"/>
                <a:ext cx="1553789" cy="73793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151" tIns="122151" rIns="122151" bIns="122151" numCol="1" spcCol="1270" anchor="ctr" anchorCtr="0">
                <a:noAutofit/>
              </a:bodyPr>
              <a:lstStyle/>
              <a:p>
                <a:pPr algn="ctr" defTabSz="97760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Capital Markets</a:t>
                </a:r>
              </a:p>
            </p:txBody>
          </p:sp>
          <p:sp>
            <p:nvSpPr>
              <p:cNvPr id="175" name="Freeform: Shape 13">
                <a:extLst>
                  <a:ext uri="{FF2B5EF4-FFF2-40B4-BE49-F238E27FC236}">
                    <a16:creationId xmlns="" xmlns:a16="http://schemas.microsoft.com/office/drawing/2014/main" id="{187B38AC-AA8D-8046-8B10-AC3421A61891}"/>
                  </a:ext>
                </a:extLst>
              </p:cNvPr>
              <p:cNvSpPr/>
              <p:nvPr/>
            </p:nvSpPr>
            <p:spPr>
              <a:xfrm>
                <a:off x="5254965" y="3061978"/>
                <a:ext cx="689012" cy="1661685"/>
              </a:xfrm>
              <a:custGeom>
                <a:avLst/>
                <a:gdLst>
                  <a:gd name="connsiteX0" fmla="*/ 0 w 826051"/>
                  <a:gd name="connsiteY0" fmla="*/ 82605 h 1902668"/>
                  <a:gd name="connsiteX1" fmla="*/ 82605 w 826051"/>
                  <a:gd name="connsiteY1" fmla="*/ 0 h 1902668"/>
                  <a:gd name="connsiteX2" fmla="*/ 743446 w 826051"/>
                  <a:gd name="connsiteY2" fmla="*/ 0 h 1902668"/>
                  <a:gd name="connsiteX3" fmla="*/ 826051 w 826051"/>
                  <a:gd name="connsiteY3" fmla="*/ 82605 h 1902668"/>
                  <a:gd name="connsiteX4" fmla="*/ 826051 w 826051"/>
                  <a:gd name="connsiteY4" fmla="*/ 1820063 h 1902668"/>
                  <a:gd name="connsiteX5" fmla="*/ 743446 w 826051"/>
                  <a:gd name="connsiteY5" fmla="*/ 1902668 h 1902668"/>
                  <a:gd name="connsiteX6" fmla="*/ 82605 w 826051"/>
                  <a:gd name="connsiteY6" fmla="*/ 1902668 h 1902668"/>
                  <a:gd name="connsiteX7" fmla="*/ 0 w 826051"/>
                  <a:gd name="connsiteY7" fmla="*/ 1820063 h 1902668"/>
                  <a:gd name="connsiteX8" fmla="*/ 0 w 826051"/>
                  <a:gd name="connsiteY8" fmla="*/ 82605 h 190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6051" h="1902668">
                    <a:moveTo>
                      <a:pt x="0" y="82605"/>
                    </a:moveTo>
                    <a:cubicBezTo>
                      <a:pt x="0" y="36984"/>
                      <a:pt x="36984" y="0"/>
                      <a:pt x="82605" y="0"/>
                    </a:cubicBezTo>
                    <a:lnTo>
                      <a:pt x="743446" y="0"/>
                    </a:lnTo>
                    <a:cubicBezTo>
                      <a:pt x="789067" y="0"/>
                      <a:pt x="826051" y="36984"/>
                      <a:pt x="826051" y="82605"/>
                    </a:cubicBezTo>
                    <a:lnTo>
                      <a:pt x="826051" y="1820063"/>
                    </a:lnTo>
                    <a:cubicBezTo>
                      <a:pt x="826051" y="1865684"/>
                      <a:pt x="789067" y="1902668"/>
                      <a:pt x="743446" y="1902668"/>
                    </a:cubicBezTo>
                    <a:lnTo>
                      <a:pt x="82605" y="1902668"/>
                    </a:lnTo>
                    <a:cubicBezTo>
                      <a:pt x="36984" y="1902668"/>
                      <a:pt x="0" y="1865684"/>
                      <a:pt x="0" y="1820063"/>
                    </a:cubicBezTo>
                    <a:lnTo>
                      <a:pt x="0" y="82605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solidFill>
                  <a:schemeClr val="tx2">
                    <a:lumMod val="9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62278" tIns="62278" rIns="62278" bIns="62278" numCol="1" spcCol="1270" anchor="ctr" anchorCtr="0">
                <a:noAutofit/>
              </a:bodyPr>
              <a:lstStyle/>
              <a:p>
                <a:pPr algn="ctr" defTabSz="444367">
                  <a:lnSpc>
                    <a:spcPct val="7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Investment Banking</a:t>
                </a:r>
              </a:p>
            </p:txBody>
          </p:sp>
          <p:sp>
            <p:nvSpPr>
              <p:cNvPr id="176" name="Freeform: Shape 14">
                <a:extLst>
                  <a:ext uri="{FF2B5EF4-FFF2-40B4-BE49-F238E27FC236}">
                    <a16:creationId xmlns="" xmlns:a16="http://schemas.microsoft.com/office/drawing/2014/main" id="{06FD7D6A-D605-D949-8F74-C30EDAFDB985}"/>
                  </a:ext>
                </a:extLst>
              </p:cNvPr>
              <p:cNvSpPr/>
              <p:nvPr/>
            </p:nvSpPr>
            <p:spPr>
              <a:xfrm>
                <a:off x="6119741" y="3061978"/>
                <a:ext cx="689012" cy="1661685"/>
              </a:xfrm>
              <a:custGeom>
                <a:avLst/>
                <a:gdLst>
                  <a:gd name="connsiteX0" fmla="*/ 0 w 826051"/>
                  <a:gd name="connsiteY0" fmla="*/ 82605 h 1902668"/>
                  <a:gd name="connsiteX1" fmla="*/ 82605 w 826051"/>
                  <a:gd name="connsiteY1" fmla="*/ 0 h 1902668"/>
                  <a:gd name="connsiteX2" fmla="*/ 743446 w 826051"/>
                  <a:gd name="connsiteY2" fmla="*/ 0 h 1902668"/>
                  <a:gd name="connsiteX3" fmla="*/ 826051 w 826051"/>
                  <a:gd name="connsiteY3" fmla="*/ 82605 h 1902668"/>
                  <a:gd name="connsiteX4" fmla="*/ 826051 w 826051"/>
                  <a:gd name="connsiteY4" fmla="*/ 1820063 h 1902668"/>
                  <a:gd name="connsiteX5" fmla="*/ 743446 w 826051"/>
                  <a:gd name="connsiteY5" fmla="*/ 1902668 h 1902668"/>
                  <a:gd name="connsiteX6" fmla="*/ 82605 w 826051"/>
                  <a:gd name="connsiteY6" fmla="*/ 1902668 h 1902668"/>
                  <a:gd name="connsiteX7" fmla="*/ 0 w 826051"/>
                  <a:gd name="connsiteY7" fmla="*/ 1820063 h 1902668"/>
                  <a:gd name="connsiteX8" fmla="*/ 0 w 826051"/>
                  <a:gd name="connsiteY8" fmla="*/ 82605 h 190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6051" h="1902668">
                    <a:moveTo>
                      <a:pt x="0" y="82605"/>
                    </a:moveTo>
                    <a:cubicBezTo>
                      <a:pt x="0" y="36984"/>
                      <a:pt x="36984" y="0"/>
                      <a:pt x="82605" y="0"/>
                    </a:cubicBezTo>
                    <a:lnTo>
                      <a:pt x="743446" y="0"/>
                    </a:lnTo>
                    <a:cubicBezTo>
                      <a:pt x="789067" y="0"/>
                      <a:pt x="826051" y="36984"/>
                      <a:pt x="826051" y="82605"/>
                    </a:cubicBezTo>
                    <a:lnTo>
                      <a:pt x="826051" y="1820063"/>
                    </a:lnTo>
                    <a:cubicBezTo>
                      <a:pt x="826051" y="1865684"/>
                      <a:pt x="789067" y="1902668"/>
                      <a:pt x="743446" y="1902668"/>
                    </a:cubicBezTo>
                    <a:lnTo>
                      <a:pt x="82605" y="1902668"/>
                    </a:lnTo>
                    <a:cubicBezTo>
                      <a:pt x="36984" y="1902668"/>
                      <a:pt x="0" y="1865684"/>
                      <a:pt x="0" y="1820063"/>
                    </a:cubicBezTo>
                    <a:lnTo>
                      <a:pt x="0" y="82605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solidFill>
                  <a:schemeClr val="tx2">
                    <a:lumMod val="9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62278" tIns="62278" rIns="62278" bIns="62278" numCol="1" spcCol="1270" anchor="ctr" anchorCtr="0">
                <a:noAutofit/>
              </a:bodyPr>
              <a:lstStyle/>
              <a:p>
                <a:pPr algn="ctr" defTabSz="444367">
                  <a:lnSpc>
                    <a:spcPct val="7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M&amp;A</a:t>
                </a:r>
              </a:p>
            </p:txBody>
          </p:sp>
          <p:sp>
            <p:nvSpPr>
              <p:cNvPr id="177" name="Freeform: Shape 16">
                <a:extLst>
                  <a:ext uri="{FF2B5EF4-FFF2-40B4-BE49-F238E27FC236}">
                    <a16:creationId xmlns="" xmlns:a16="http://schemas.microsoft.com/office/drawing/2014/main" id="{0B716942-60DD-5D41-A75A-865F7C303808}"/>
                  </a:ext>
                </a:extLst>
              </p:cNvPr>
              <p:cNvSpPr/>
              <p:nvPr/>
            </p:nvSpPr>
            <p:spPr>
              <a:xfrm>
                <a:off x="2188408" y="5922739"/>
                <a:ext cx="7687111" cy="479960"/>
              </a:xfrm>
              <a:prstGeom prst="round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chemeClr val="tx2">
                    <a:lumMod val="9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278" tIns="62278" rIns="62278" bIns="62278" numCol="1" spcCol="1270" anchor="ctr" anchorCtr="0">
                <a:noAutofit/>
              </a:bodyPr>
              <a:lstStyle/>
              <a:p>
                <a:pPr algn="ctr" defTabSz="44436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Regulatory Reporting</a:t>
                </a:r>
              </a:p>
            </p:txBody>
          </p:sp>
          <p:sp>
            <p:nvSpPr>
              <p:cNvPr id="178" name="Freeform: Shape 17">
                <a:extLst>
                  <a:ext uri="{FF2B5EF4-FFF2-40B4-BE49-F238E27FC236}">
                    <a16:creationId xmlns="" xmlns:a16="http://schemas.microsoft.com/office/drawing/2014/main" id="{518FC4F2-5D07-6244-A310-8AD98A3A287F}"/>
                  </a:ext>
                </a:extLst>
              </p:cNvPr>
              <p:cNvSpPr/>
              <p:nvPr/>
            </p:nvSpPr>
            <p:spPr>
              <a:xfrm>
                <a:off x="2188408" y="6421714"/>
                <a:ext cx="7687110" cy="479960"/>
              </a:xfrm>
              <a:prstGeom prst="round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chemeClr val="tx2">
                    <a:lumMod val="9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278" tIns="62278" rIns="62278" bIns="62278" numCol="1" spcCol="1270" anchor="ctr" anchorCtr="0">
                <a:noAutofit/>
              </a:bodyPr>
              <a:lstStyle/>
              <a:p>
                <a:pPr algn="ctr" defTabSz="44436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Risk monitoring &amp; Control</a:t>
                </a: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="" xmlns:a16="http://schemas.microsoft.com/office/drawing/2014/main" id="{AA78348A-C681-D640-A641-E38389F6867A}"/>
                  </a:ext>
                </a:extLst>
              </p:cNvPr>
              <p:cNvSpPr/>
              <p:nvPr/>
            </p:nvSpPr>
            <p:spPr>
              <a:xfrm>
                <a:off x="2386470" y="923976"/>
                <a:ext cx="666713" cy="666573"/>
              </a:xfrm>
              <a:prstGeom prst="ellips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3D5965"/>
                </a:solidFill>
                <a:prstDash val="solid"/>
                <a:miter lim="800000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algn="ctr" defTabSz="914126">
                  <a:defRPr/>
                </a:pPr>
                <a:endParaRPr lang="uk-UA" sz="1699" kern="0" dirty="0">
                  <a:solidFill>
                    <a:srgbClr val="00689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="" xmlns:a16="http://schemas.microsoft.com/office/drawing/2014/main" id="{FB4013E5-0A08-D54F-89CC-298F93A19A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3245" y="1076402"/>
                <a:ext cx="324000" cy="324000"/>
              </a:xfrm>
              <a:custGeom>
                <a:avLst/>
                <a:gdLst/>
                <a:ahLst/>
                <a:cxnLst>
                  <a:cxn ang="0">
                    <a:pos x="68" y="14"/>
                  </a:cxn>
                  <a:cxn ang="0">
                    <a:pos x="68" y="18"/>
                  </a:cxn>
                  <a:cxn ang="0">
                    <a:pos x="64" y="18"/>
                  </a:cxn>
                  <a:cxn ang="0">
                    <a:pos x="61" y="21"/>
                  </a:cxn>
                  <a:cxn ang="0">
                    <a:pos x="7" y="21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34" y="0"/>
                  </a:cxn>
                  <a:cxn ang="0">
                    <a:pos x="68" y="14"/>
                  </a:cxn>
                  <a:cxn ang="0">
                    <a:pos x="68" y="60"/>
                  </a:cxn>
                  <a:cxn ang="0">
                    <a:pos x="68" y="64"/>
                  </a:cxn>
                  <a:cxn ang="0">
                    <a:pos x="0" y="64"/>
                  </a:cxn>
                  <a:cxn ang="0">
                    <a:pos x="0" y="60"/>
                  </a:cxn>
                  <a:cxn ang="0">
                    <a:pos x="2" y="57"/>
                  </a:cxn>
                  <a:cxn ang="0">
                    <a:pos x="66" y="57"/>
                  </a:cxn>
                  <a:cxn ang="0">
                    <a:pos x="68" y="60"/>
                  </a:cxn>
                  <a:cxn ang="0">
                    <a:pos x="18" y="23"/>
                  </a:cxn>
                  <a:cxn ang="0">
                    <a:pos x="18" y="50"/>
                  </a:cxn>
                  <a:cxn ang="0">
                    <a:pos x="23" y="50"/>
                  </a:cxn>
                  <a:cxn ang="0">
                    <a:pos x="23" y="23"/>
                  </a:cxn>
                  <a:cxn ang="0">
                    <a:pos x="32" y="23"/>
                  </a:cxn>
                  <a:cxn ang="0">
                    <a:pos x="32" y="50"/>
                  </a:cxn>
                  <a:cxn ang="0">
                    <a:pos x="36" y="50"/>
                  </a:cxn>
                  <a:cxn ang="0">
                    <a:pos x="36" y="23"/>
                  </a:cxn>
                  <a:cxn ang="0">
                    <a:pos x="45" y="23"/>
                  </a:cxn>
                  <a:cxn ang="0">
                    <a:pos x="45" y="50"/>
                  </a:cxn>
                  <a:cxn ang="0">
                    <a:pos x="50" y="50"/>
                  </a:cxn>
                  <a:cxn ang="0">
                    <a:pos x="50" y="23"/>
                  </a:cxn>
                  <a:cxn ang="0">
                    <a:pos x="59" y="23"/>
                  </a:cxn>
                  <a:cxn ang="0">
                    <a:pos x="59" y="50"/>
                  </a:cxn>
                  <a:cxn ang="0">
                    <a:pos x="61" y="50"/>
                  </a:cxn>
                  <a:cxn ang="0">
                    <a:pos x="64" y="53"/>
                  </a:cxn>
                  <a:cxn ang="0">
                    <a:pos x="64" y="55"/>
                  </a:cxn>
                  <a:cxn ang="0">
                    <a:pos x="4" y="55"/>
                  </a:cxn>
                  <a:cxn ang="0">
                    <a:pos x="4" y="53"/>
                  </a:cxn>
                  <a:cxn ang="0">
                    <a:pos x="7" y="50"/>
                  </a:cxn>
                  <a:cxn ang="0">
                    <a:pos x="9" y="50"/>
                  </a:cxn>
                  <a:cxn ang="0">
                    <a:pos x="9" y="23"/>
                  </a:cxn>
                  <a:cxn ang="0">
                    <a:pos x="18" y="23"/>
                  </a:cxn>
                </a:cxnLst>
                <a:rect l="0" t="0" r="r" b="b"/>
                <a:pathLst>
                  <a:path w="68" h="64">
                    <a:moveTo>
                      <a:pt x="68" y="14"/>
                    </a:move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20"/>
                      <a:pt x="63" y="21"/>
                      <a:pt x="61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5" y="21"/>
                      <a:pt x="4" y="20"/>
                      <a:pt x="4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68" y="14"/>
                    </a:lnTo>
                    <a:close/>
                    <a:moveTo>
                      <a:pt x="68" y="60"/>
                    </a:moveTo>
                    <a:cubicBezTo>
                      <a:pt x="68" y="64"/>
                      <a:pt x="68" y="64"/>
                      <a:pt x="68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1" y="57"/>
                      <a:pt x="2" y="57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8" y="58"/>
                      <a:pt x="68" y="60"/>
                    </a:cubicBezTo>
                    <a:close/>
                    <a:moveTo>
                      <a:pt x="18" y="23"/>
                    </a:moveTo>
                    <a:cubicBezTo>
                      <a:pt x="18" y="50"/>
                      <a:pt x="18" y="50"/>
                      <a:pt x="18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3" y="50"/>
                      <a:pt x="64" y="51"/>
                      <a:pt x="64" y="53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1"/>
                      <a:pt x="5" y="50"/>
                      <a:pt x="7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23"/>
                      <a:pt x="9" y="23"/>
                      <a:pt x="9" y="23"/>
                    </a:cubicBez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="" xmlns:a16="http://schemas.microsoft.com/office/drawing/2014/main" id="{3669522C-663E-994A-AC5F-995F98C6673E}"/>
                  </a:ext>
                </a:extLst>
              </p:cNvPr>
              <p:cNvSpPr/>
              <p:nvPr/>
            </p:nvSpPr>
            <p:spPr>
              <a:xfrm>
                <a:off x="3664587" y="923976"/>
                <a:ext cx="666713" cy="666573"/>
              </a:xfrm>
              <a:prstGeom prst="ellips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3D5965"/>
                </a:solidFill>
                <a:prstDash val="solid"/>
                <a:miter lim="800000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algn="ctr" defTabSz="914126">
                  <a:defRPr/>
                </a:pPr>
                <a:endParaRPr lang="uk-UA" sz="1699" kern="0" dirty="0">
                  <a:solidFill>
                    <a:srgbClr val="00689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2" name="Freeform 86">
                <a:extLst>
                  <a:ext uri="{FF2B5EF4-FFF2-40B4-BE49-F238E27FC236}">
                    <a16:creationId xmlns="" xmlns:a16="http://schemas.microsoft.com/office/drawing/2014/main" id="{8898A60E-A716-4B45-A456-49603BE486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2942" y="1070987"/>
                <a:ext cx="207443" cy="349029"/>
              </a:xfrm>
              <a:custGeom>
                <a:avLst/>
                <a:gdLst/>
                <a:ahLst/>
                <a:cxnLst>
                  <a:cxn ang="0">
                    <a:pos x="29" y="44"/>
                  </a:cxn>
                  <a:cxn ang="0">
                    <a:pos x="24" y="49"/>
                  </a:cxn>
                  <a:cxn ang="0">
                    <a:pos x="5" y="49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24" y="0"/>
                  </a:cxn>
                  <a:cxn ang="0">
                    <a:pos x="29" y="5"/>
                  </a:cxn>
                  <a:cxn ang="0">
                    <a:pos x="29" y="44"/>
                  </a:cxn>
                  <a:cxn ang="0">
                    <a:pos x="25" y="11"/>
                  </a:cxn>
                  <a:cxn ang="0">
                    <a:pos x="24" y="10"/>
                  </a:cxn>
                  <a:cxn ang="0">
                    <a:pos x="5" y="10"/>
                  </a:cxn>
                  <a:cxn ang="0">
                    <a:pos x="3" y="11"/>
                  </a:cxn>
                  <a:cxn ang="0">
                    <a:pos x="3" y="38"/>
                  </a:cxn>
                  <a:cxn ang="0">
                    <a:pos x="5" y="39"/>
                  </a:cxn>
                  <a:cxn ang="0">
                    <a:pos x="24" y="39"/>
                  </a:cxn>
                  <a:cxn ang="0">
                    <a:pos x="25" y="38"/>
                  </a:cxn>
                  <a:cxn ang="0">
                    <a:pos x="25" y="11"/>
                  </a:cxn>
                  <a:cxn ang="0">
                    <a:pos x="17" y="5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7" y="5"/>
                  </a:cxn>
                  <a:cxn ang="0">
                    <a:pos x="14" y="41"/>
                  </a:cxn>
                  <a:cxn ang="0">
                    <a:pos x="11" y="44"/>
                  </a:cxn>
                  <a:cxn ang="0">
                    <a:pos x="14" y="47"/>
                  </a:cxn>
                  <a:cxn ang="0">
                    <a:pos x="17" y="44"/>
                  </a:cxn>
                  <a:cxn ang="0">
                    <a:pos x="14" y="41"/>
                  </a:cxn>
                </a:cxnLst>
                <a:rect l="0" t="0" r="r" b="b"/>
                <a:pathLst>
                  <a:path w="29" h="49">
                    <a:moveTo>
                      <a:pt x="29" y="44"/>
                    </a:moveTo>
                    <a:cubicBezTo>
                      <a:pt x="29" y="47"/>
                      <a:pt x="27" y="49"/>
                      <a:pt x="2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2" y="49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9" y="3"/>
                      <a:pt x="29" y="5"/>
                    </a:cubicBezTo>
                    <a:lnTo>
                      <a:pt x="29" y="44"/>
                    </a:lnTo>
                    <a:close/>
                    <a:moveTo>
                      <a:pt x="25" y="11"/>
                    </a:moveTo>
                    <a:cubicBezTo>
                      <a:pt x="25" y="11"/>
                      <a:pt x="25" y="10"/>
                      <a:pt x="2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3" y="11"/>
                      <a:pt x="3" y="11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4" y="39"/>
                      <a:pt x="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5" y="38"/>
                    </a:cubicBezTo>
                    <a:lnTo>
                      <a:pt x="25" y="11"/>
                    </a:lnTo>
                    <a:close/>
                    <a:moveTo>
                      <a:pt x="17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5"/>
                      <a:pt x="17" y="5"/>
                    </a:cubicBezTo>
                    <a:close/>
                    <a:moveTo>
                      <a:pt x="14" y="41"/>
                    </a:moveTo>
                    <a:cubicBezTo>
                      <a:pt x="13" y="41"/>
                      <a:pt x="11" y="42"/>
                      <a:pt x="11" y="44"/>
                    </a:cubicBezTo>
                    <a:cubicBezTo>
                      <a:pt x="11" y="46"/>
                      <a:pt x="13" y="47"/>
                      <a:pt x="14" y="47"/>
                    </a:cubicBezTo>
                    <a:cubicBezTo>
                      <a:pt x="16" y="47"/>
                      <a:pt x="17" y="46"/>
                      <a:pt x="17" y="44"/>
                    </a:cubicBezTo>
                    <a:cubicBezTo>
                      <a:pt x="17" y="42"/>
                      <a:pt x="16" y="41"/>
                      <a:pt x="14" y="41"/>
                    </a:cubicBez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="" xmlns:a16="http://schemas.microsoft.com/office/drawing/2014/main" id="{22EE4838-6165-9C4C-A188-64C3C79B30C9}"/>
                  </a:ext>
                </a:extLst>
              </p:cNvPr>
              <p:cNvSpPr/>
              <p:nvPr/>
            </p:nvSpPr>
            <p:spPr>
              <a:xfrm>
                <a:off x="4942704" y="923976"/>
                <a:ext cx="666713" cy="666573"/>
              </a:xfrm>
              <a:prstGeom prst="ellips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3D5965"/>
                </a:solidFill>
                <a:prstDash val="solid"/>
                <a:miter lim="800000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algn="ctr" defTabSz="914126">
                  <a:defRPr/>
                </a:pPr>
                <a:endParaRPr lang="uk-UA" sz="1699" kern="0" dirty="0">
                  <a:solidFill>
                    <a:srgbClr val="00689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4" name="Freeform 22">
                <a:extLst>
                  <a:ext uri="{FF2B5EF4-FFF2-40B4-BE49-F238E27FC236}">
                    <a16:creationId xmlns="" xmlns:a16="http://schemas.microsoft.com/office/drawing/2014/main" id="{2D522F89-94D6-9441-B286-94AA46C0A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7595" y="1068181"/>
                <a:ext cx="381936" cy="377345"/>
              </a:xfrm>
              <a:custGeom>
                <a:avLst/>
                <a:gdLst/>
                <a:ahLst/>
                <a:cxnLst>
                  <a:cxn ang="0">
                    <a:pos x="131" y="82"/>
                  </a:cxn>
                  <a:cxn ang="0">
                    <a:pos x="122" y="98"/>
                  </a:cxn>
                  <a:cxn ang="0">
                    <a:pos x="125" y="107"/>
                  </a:cxn>
                  <a:cxn ang="0">
                    <a:pos x="65" y="141"/>
                  </a:cxn>
                  <a:cxn ang="0">
                    <a:pos x="51" y="134"/>
                  </a:cxn>
                  <a:cxn ang="0">
                    <a:pos x="44" y="97"/>
                  </a:cxn>
                  <a:cxn ang="0">
                    <a:pos x="68" y="28"/>
                  </a:cxn>
                  <a:cxn ang="0">
                    <a:pos x="74" y="29"/>
                  </a:cxn>
                  <a:cxn ang="0">
                    <a:pos x="86" y="24"/>
                  </a:cxn>
                  <a:cxn ang="0">
                    <a:pos x="131" y="82"/>
                  </a:cxn>
                  <a:cxn ang="0">
                    <a:pos x="92" y="11"/>
                  </a:cxn>
                  <a:cxn ang="0">
                    <a:pos x="91" y="15"/>
                  </a:cxn>
                  <a:cxn ang="0">
                    <a:pos x="141" y="80"/>
                  </a:cxn>
                  <a:cxn ang="0">
                    <a:pos x="142" y="80"/>
                  </a:cxn>
                  <a:cxn ang="0">
                    <a:pos x="153" y="32"/>
                  </a:cxn>
                  <a:cxn ang="0">
                    <a:pos x="153" y="29"/>
                  </a:cxn>
                  <a:cxn ang="0">
                    <a:pos x="102" y="0"/>
                  </a:cxn>
                  <a:cxn ang="0">
                    <a:pos x="91" y="6"/>
                  </a:cxn>
                  <a:cxn ang="0">
                    <a:pos x="92" y="11"/>
                  </a:cxn>
                  <a:cxn ang="0">
                    <a:pos x="40" y="137"/>
                  </a:cxn>
                  <a:cxn ang="0">
                    <a:pos x="33" y="97"/>
                  </a:cxn>
                  <a:cxn ang="0">
                    <a:pos x="59" y="22"/>
                  </a:cxn>
                  <a:cxn ang="0">
                    <a:pos x="55" y="11"/>
                  </a:cxn>
                  <a:cxn ang="0">
                    <a:pos x="46" y="9"/>
                  </a:cxn>
                  <a:cxn ang="0">
                    <a:pos x="0" y="85"/>
                  </a:cxn>
                  <a:cxn ang="0">
                    <a:pos x="20" y="140"/>
                  </a:cxn>
                  <a:cxn ang="0">
                    <a:pos x="35" y="143"/>
                  </a:cxn>
                  <a:cxn ang="0">
                    <a:pos x="40" y="137"/>
                  </a:cxn>
                  <a:cxn ang="0">
                    <a:pos x="163" y="45"/>
                  </a:cxn>
                  <a:cxn ang="0">
                    <a:pos x="153" y="84"/>
                  </a:cxn>
                  <a:cxn ang="0">
                    <a:pos x="159" y="98"/>
                  </a:cxn>
                  <a:cxn ang="0">
                    <a:pos x="147" y="115"/>
                  </a:cxn>
                  <a:cxn ang="0">
                    <a:pos x="147" y="116"/>
                  </a:cxn>
                  <a:cxn ang="0">
                    <a:pos x="142" y="151"/>
                  </a:cxn>
                  <a:cxn ang="0">
                    <a:pos x="173" y="85"/>
                  </a:cxn>
                  <a:cxn ang="0">
                    <a:pos x="163" y="45"/>
                  </a:cxn>
                  <a:cxn ang="0">
                    <a:pos x="132" y="114"/>
                  </a:cxn>
                  <a:cxn ang="0">
                    <a:pos x="69" y="151"/>
                  </a:cxn>
                  <a:cxn ang="0">
                    <a:pos x="69" y="152"/>
                  </a:cxn>
                  <a:cxn ang="0">
                    <a:pos x="66" y="162"/>
                  </a:cxn>
                  <a:cxn ang="0">
                    <a:pos x="74" y="170"/>
                  </a:cxn>
                  <a:cxn ang="0">
                    <a:pos x="86" y="171"/>
                  </a:cxn>
                  <a:cxn ang="0">
                    <a:pos x="126" y="162"/>
                  </a:cxn>
                  <a:cxn ang="0">
                    <a:pos x="136" y="116"/>
                  </a:cxn>
                  <a:cxn ang="0">
                    <a:pos x="136" y="116"/>
                  </a:cxn>
                  <a:cxn ang="0">
                    <a:pos x="132" y="114"/>
                  </a:cxn>
                  <a:cxn ang="0">
                    <a:pos x="132" y="114"/>
                  </a:cxn>
                  <a:cxn ang="0">
                    <a:pos x="132" y="114"/>
                  </a:cxn>
                </a:cxnLst>
                <a:rect l="0" t="0" r="r" b="b"/>
                <a:pathLst>
                  <a:path w="173" h="171">
                    <a:moveTo>
                      <a:pt x="131" y="82"/>
                    </a:moveTo>
                    <a:cubicBezTo>
                      <a:pt x="126" y="86"/>
                      <a:pt x="122" y="91"/>
                      <a:pt x="122" y="98"/>
                    </a:cubicBezTo>
                    <a:cubicBezTo>
                      <a:pt x="122" y="101"/>
                      <a:pt x="123" y="104"/>
                      <a:pt x="125" y="107"/>
                    </a:cubicBezTo>
                    <a:cubicBezTo>
                      <a:pt x="109" y="124"/>
                      <a:pt x="88" y="136"/>
                      <a:pt x="65" y="141"/>
                    </a:cubicBezTo>
                    <a:cubicBezTo>
                      <a:pt x="62" y="137"/>
                      <a:pt x="57" y="134"/>
                      <a:pt x="51" y="134"/>
                    </a:cubicBezTo>
                    <a:cubicBezTo>
                      <a:pt x="47" y="122"/>
                      <a:pt x="44" y="110"/>
                      <a:pt x="44" y="97"/>
                    </a:cubicBezTo>
                    <a:cubicBezTo>
                      <a:pt x="44" y="71"/>
                      <a:pt x="53" y="47"/>
                      <a:pt x="68" y="28"/>
                    </a:cubicBezTo>
                    <a:cubicBezTo>
                      <a:pt x="70" y="29"/>
                      <a:pt x="72" y="29"/>
                      <a:pt x="74" y="29"/>
                    </a:cubicBezTo>
                    <a:cubicBezTo>
                      <a:pt x="78" y="29"/>
                      <a:pt x="82" y="27"/>
                      <a:pt x="86" y="24"/>
                    </a:cubicBezTo>
                    <a:cubicBezTo>
                      <a:pt x="107" y="38"/>
                      <a:pt x="123" y="58"/>
                      <a:pt x="131" y="82"/>
                    </a:cubicBezTo>
                    <a:close/>
                    <a:moveTo>
                      <a:pt x="92" y="11"/>
                    </a:moveTo>
                    <a:cubicBezTo>
                      <a:pt x="92" y="12"/>
                      <a:pt x="92" y="13"/>
                      <a:pt x="91" y="15"/>
                    </a:cubicBezTo>
                    <a:cubicBezTo>
                      <a:pt x="115" y="30"/>
                      <a:pt x="133" y="53"/>
                      <a:pt x="141" y="80"/>
                    </a:cubicBezTo>
                    <a:cubicBezTo>
                      <a:pt x="142" y="80"/>
                      <a:pt x="142" y="80"/>
                      <a:pt x="142" y="80"/>
                    </a:cubicBezTo>
                    <a:cubicBezTo>
                      <a:pt x="149" y="65"/>
                      <a:pt x="153" y="49"/>
                      <a:pt x="153" y="32"/>
                    </a:cubicBezTo>
                    <a:cubicBezTo>
                      <a:pt x="153" y="31"/>
                      <a:pt x="153" y="30"/>
                      <a:pt x="153" y="29"/>
                    </a:cubicBezTo>
                    <a:cubicBezTo>
                      <a:pt x="140" y="14"/>
                      <a:pt x="122" y="4"/>
                      <a:pt x="102" y="0"/>
                    </a:cubicBezTo>
                    <a:cubicBezTo>
                      <a:pt x="98" y="2"/>
                      <a:pt x="95" y="4"/>
                      <a:pt x="91" y="6"/>
                    </a:cubicBezTo>
                    <a:cubicBezTo>
                      <a:pt x="92" y="8"/>
                      <a:pt x="92" y="9"/>
                      <a:pt x="92" y="11"/>
                    </a:cubicBezTo>
                    <a:close/>
                    <a:moveTo>
                      <a:pt x="40" y="137"/>
                    </a:moveTo>
                    <a:cubicBezTo>
                      <a:pt x="36" y="124"/>
                      <a:pt x="33" y="111"/>
                      <a:pt x="33" y="97"/>
                    </a:cubicBezTo>
                    <a:cubicBezTo>
                      <a:pt x="33" y="69"/>
                      <a:pt x="43" y="42"/>
                      <a:pt x="59" y="22"/>
                    </a:cubicBezTo>
                    <a:cubicBezTo>
                      <a:pt x="57" y="19"/>
                      <a:pt x="55" y="15"/>
                      <a:pt x="55" y="11"/>
                    </a:cubicBezTo>
                    <a:cubicBezTo>
                      <a:pt x="52" y="10"/>
                      <a:pt x="49" y="9"/>
                      <a:pt x="46" y="9"/>
                    </a:cubicBezTo>
                    <a:cubicBezTo>
                      <a:pt x="19" y="23"/>
                      <a:pt x="0" y="52"/>
                      <a:pt x="0" y="85"/>
                    </a:cubicBezTo>
                    <a:cubicBezTo>
                      <a:pt x="0" y="106"/>
                      <a:pt x="8" y="125"/>
                      <a:pt x="20" y="140"/>
                    </a:cubicBezTo>
                    <a:cubicBezTo>
                      <a:pt x="25" y="141"/>
                      <a:pt x="30" y="142"/>
                      <a:pt x="35" y="143"/>
                    </a:cubicBezTo>
                    <a:cubicBezTo>
                      <a:pt x="36" y="140"/>
                      <a:pt x="38" y="138"/>
                      <a:pt x="40" y="137"/>
                    </a:cubicBezTo>
                    <a:close/>
                    <a:moveTo>
                      <a:pt x="163" y="45"/>
                    </a:moveTo>
                    <a:cubicBezTo>
                      <a:pt x="162" y="59"/>
                      <a:pt x="158" y="72"/>
                      <a:pt x="153" y="84"/>
                    </a:cubicBezTo>
                    <a:cubicBezTo>
                      <a:pt x="157" y="87"/>
                      <a:pt x="159" y="92"/>
                      <a:pt x="159" y="98"/>
                    </a:cubicBezTo>
                    <a:cubicBezTo>
                      <a:pt x="159" y="106"/>
                      <a:pt x="154" y="112"/>
                      <a:pt x="147" y="115"/>
                    </a:cubicBezTo>
                    <a:cubicBezTo>
                      <a:pt x="147" y="115"/>
                      <a:pt x="147" y="116"/>
                      <a:pt x="147" y="116"/>
                    </a:cubicBezTo>
                    <a:cubicBezTo>
                      <a:pt x="147" y="128"/>
                      <a:pt x="145" y="140"/>
                      <a:pt x="142" y="151"/>
                    </a:cubicBezTo>
                    <a:cubicBezTo>
                      <a:pt x="161" y="135"/>
                      <a:pt x="173" y="112"/>
                      <a:pt x="173" y="85"/>
                    </a:cubicBezTo>
                    <a:cubicBezTo>
                      <a:pt x="173" y="71"/>
                      <a:pt x="169" y="57"/>
                      <a:pt x="163" y="45"/>
                    </a:cubicBezTo>
                    <a:close/>
                    <a:moveTo>
                      <a:pt x="132" y="114"/>
                    </a:moveTo>
                    <a:cubicBezTo>
                      <a:pt x="116" y="133"/>
                      <a:pt x="94" y="146"/>
                      <a:pt x="69" y="151"/>
                    </a:cubicBezTo>
                    <a:cubicBezTo>
                      <a:pt x="69" y="151"/>
                      <a:pt x="69" y="152"/>
                      <a:pt x="69" y="152"/>
                    </a:cubicBezTo>
                    <a:cubicBezTo>
                      <a:pt x="69" y="156"/>
                      <a:pt x="68" y="159"/>
                      <a:pt x="66" y="162"/>
                    </a:cubicBezTo>
                    <a:cubicBezTo>
                      <a:pt x="69" y="165"/>
                      <a:pt x="71" y="168"/>
                      <a:pt x="74" y="170"/>
                    </a:cubicBezTo>
                    <a:cubicBezTo>
                      <a:pt x="78" y="171"/>
                      <a:pt x="82" y="171"/>
                      <a:pt x="86" y="171"/>
                    </a:cubicBezTo>
                    <a:cubicBezTo>
                      <a:pt x="101" y="171"/>
                      <a:pt x="114" y="168"/>
                      <a:pt x="126" y="162"/>
                    </a:cubicBezTo>
                    <a:cubicBezTo>
                      <a:pt x="132" y="148"/>
                      <a:pt x="136" y="133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35" y="115"/>
                      <a:pt x="134" y="115"/>
                      <a:pt x="132" y="114"/>
                    </a:cubicBezTo>
                    <a:close/>
                    <a:moveTo>
                      <a:pt x="132" y="114"/>
                    </a:moveTo>
                    <a:cubicBezTo>
                      <a:pt x="132" y="114"/>
                      <a:pt x="132" y="114"/>
                      <a:pt x="132" y="114"/>
                    </a:cubicBezTo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="" xmlns:a16="http://schemas.microsoft.com/office/drawing/2014/main" id="{4942F286-B865-C043-B90A-0ED02BFD6B9A}"/>
                  </a:ext>
                </a:extLst>
              </p:cNvPr>
              <p:cNvSpPr/>
              <p:nvPr/>
            </p:nvSpPr>
            <p:spPr>
              <a:xfrm>
                <a:off x="6220821" y="923976"/>
                <a:ext cx="666713" cy="666573"/>
              </a:xfrm>
              <a:prstGeom prst="ellips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3D5965"/>
                </a:solidFill>
                <a:prstDash val="solid"/>
                <a:miter lim="800000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algn="ctr" defTabSz="914126">
                  <a:defRPr/>
                </a:pPr>
                <a:endParaRPr lang="uk-UA" sz="1699" kern="0" dirty="0">
                  <a:solidFill>
                    <a:srgbClr val="00689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="" xmlns:a16="http://schemas.microsoft.com/office/drawing/2014/main" id="{0935C2AD-7E33-A94D-85AF-D5FCD1B1C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0324" y="1062767"/>
                <a:ext cx="407479" cy="407479"/>
              </a:xfrm>
              <a:prstGeom prst="rect">
                <a:avLst/>
              </a:prstGeom>
            </p:spPr>
          </p:pic>
          <p:sp>
            <p:nvSpPr>
              <p:cNvPr id="187" name="Oval 186">
                <a:extLst>
                  <a:ext uri="{FF2B5EF4-FFF2-40B4-BE49-F238E27FC236}">
                    <a16:creationId xmlns="" xmlns:a16="http://schemas.microsoft.com/office/drawing/2014/main" id="{057E796C-60AD-0F48-96E6-E32DDA158034}"/>
                  </a:ext>
                </a:extLst>
              </p:cNvPr>
              <p:cNvSpPr/>
              <p:nvPr/>
            </p:nvSpPr>
            <p:spPr>
              <a:xfrm>
                <a:off x="7498938" y="923976"/>
                <a:ext cx="666713" cy="666573"/>
              </a:xfrm>
              <a:prstGeom prst="ellips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3D5965"/>
                </a:solidFill>
                <a:prstDash val="solid"/>
                <a:miter lim="800000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algn="ctr" defTabSz="914126">
                  <a:defRPr/>
                </a:pPr>
                <a:endParaRPr lang="uk-UA" sz="1699" kern="0" dirty="0">
                  <a:solidFill>
                    <a:srgbClr val="00689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88" name="Picture 187">
                <a:extLst>
                  <a:ext uri="{FF2B5EF4-FFF2-40B4-BE49-F238E27FC236}">
                    <a16:creationId xmlns="" xmlns:a16="http://schemas.microsoft.com/office/drawing/2014/main" id="{F9EB6A9B-219D-C149-AEED-6D4C0AAB0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0367" y="1074403"/>
                <a:ext cx="350126" cy="350126"/>
              </a:xfrm>
              <a:prstGeom prst="rect">
                <a:avLst/>
              </a:prstGeom>
            </p:spPr>
          </p:pic>
          <p:sp>
            <p:nvSpPr>
              <p:cNvPr id="189" name="Oval 188">
                <a:extLst>
                  <a:ext uri="{FF2B5EF4-FFF2-40B4-BE49-F238E27FC236}">
                    <a16:creationId xmlns="" xmlns:a16="http://schemas.microsoft.com/office/drawing/2014/main" id="{60FD1683-7A66-DF48-A157-BB9B096D2004}"/>
                  </a:ext>
                </a:extLst>
              </p:cNvPr>
              <p:cNvSpPr/>
              <p:nvPr/>
            </p:nvSpPr>
            <p:spPr>
              <a:xfrm>
                <a:off x="8777053" y="923976"/>
                <a:ext cx="666713" cy="666573"/>
              </a:xfrm>
              <a:prstGeom prst="ellips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3D5965"/>
                </a:solidFill>
                <a:prstDash val="solid"/>
                <a:miter lim="800000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algn="ctr" defTabSz="914126">
                  <a:defRPr/>
                </a:pPr>
                <a:endParaRPr lang="uk-UA" sz="1699" kern="0" dirty="0">
                  <a:solidFill>
                    <a:srgbClr val="00689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90" name="Picture 189">
                <a:extLst>
                  <a:ext uri="{FF2B5EF4-FFF2-40B4-BE49-F238E27FC236}">
                    <a16:creationId xmlns="" xmlns:a16="http://schemas.microsoft.com/office/drawing/2014/main" id="{473CBB0E-C682-D743-AD5D-958F6920A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8106" y="956987"/>
                <a:ext cx="511080" cy="51107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91" name="Freeform: Shape 37">
                <a:extLst>
                  <a:ext uri="{FF2B5EF4-FFF2-40B4-BE49-F238E27FC236}">
                    <a16:creationId xmlns="" xmlns:a16="http://schemas.microsoft.com/office/drawing/2014/main" id="{3AF1AC25-54A3-4A43-846A-F201671ED096}"/>
                  </a:ext>
                </a:extLst>
              </p:cNvPr>
              <p:cNvSpPr/>
              <p:nvPr/>
            </p:nvSpPr>
            <p:spPr>
              <a:xfrm>
                <a:off x="2188405" y="4847881"/>
                <a:ext cx="6765355" cy="479959"/>
              </a:xfrm>
              <a:prstGeom prst="round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chemeClr val="tx2">
                    <a:lumMod val="9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278" tIns="62278" rIns="62278" bIns="62278" numCol="1" spcCol="1270" anchor="ctr" anchorCtr="0">
                <a:noAutofit/>
              </a:bodyPr>
              <a:lstStyle/>
              <a:p>
                <a:pPr algn="ctr" defTabSz="44436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Wealth Management / Investment </a:t>
                </a:r>
                <a:r>
                  <a:rPr lang="en-US" sz="14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Management</a:t>
                </a:r>
              </a:p>
            </p:txBody>
          </p:sp>
        </p:grpSp>
        <p:sp>
          <p:nvSpPr>
            <p:cNvPr id="192" name="Rectangle: Single Corner Snipped 3">
              <a:extLst>
                <a:ext uri="{FF2B5EF4-FFF2-40B4-BE49-F238E27FC236}">
                  <a16:creationId xmlns="" xmlns:a16="http://schemas.microsoft.com/office/drawing/2014/main" id="{CA7A2632-FCFD-F848-B175-A2B84C117CDE}"/>
                </a:ext>
              </a:extLst>
            </p:cNvPr>
            <p:cNvSpPr/>
            <p:nvPr/>
          </p:nvSpPr>
          <p:spPr>
            <a:xfrm flipH="1">
              <a:off x="5700579" y="5490766"/>
              <a:ext cx="3177091" cy="1167161"/>
            </a:xfrm>
            <a:prstGeom prst="snip1Rect">
              <a:avLst>
                <a:gd name="adj" fmla="val 50000"/>
              </a:avLst>
            </a:prstGeom>
            <a:solidFill>
              <a:schemeClr val="accent1">
                <a:alpha val="89804"/>
              </a:schemeClr>
            </a:solidFill>
            <a:ln w="38100">
              <a:solidFill>
                <a:srgbClr val="005BA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8F31CA28-5D66-1142-9705-423A3B0B98A2}"/>
                </a:ext>
              </a:extLst>
            </p:cNvPr>
            <p:cNvSpPr txBox="1"/>
            <p:nvPr/>
          </p:nvSpPr>
          <p:spPr>
            <a:xfrm>
              <a:off x="6273529" y="1136685"/>
              <a:ext cx="2207932" cy="862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Customer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(CX)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69BE4637-A93C-6846-B2F7-F3FFD0F99F27}"/>
                </a:ext>
              </a:extLst>
            </p:cNvPr>
            <p:cNvSpPr txBox="1"/>
            <p:nvPr/>
          </p:nvSpPr>
          <p:spPr>
            <a:xfrm>
              <a:off x="6296801" y="2459053"/>
              <a:ext cx="2161388" cy="862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Operational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Excellence (OX)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DAD8FC79-AF3A-284B-B402-74B2E7DB8632}"/>
                </a:ext>
              </a:extLst>
            </p:cNvPr>
            <p:cNvSpPr txBox="1"/>
            <p:nvPr/>
          </p:nvSpPr>
          <p:spPr>
            <a:xfrm>
              <a:off x="6142021" y="3992077"/>
              <a:ext cx="2470950" cy="862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Governance, Risk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&amp; Controls (GRC)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1E00A7DF-47D4-FE4F-B62E-6B6796D7B19C}"/>
                </a:ext>
              </a:extLst>
            </p:cNvPr>
            <p:cNvSpPr txBox="1"/>
            <p:nvPr/>
          </p:nvSpPr>
          <p:spPr>
            <a:xfrm>
              <a:off x="5907234" y="5654888"/>
              <a:ext cx="2940517" cy="862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Digital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Transformation (DX)</a:t>
              </a:r>
            </a:p>
          </p:txBody>
        </p:sp>
        <p:sp>
          <p:nvSpPr>
            <p:cNvPr id="197" name="Plus Sign 19">
              <a:extLst>
                <a:ext uri="{FF2B5EF4-FFF2-40B4-BE49-F238E27FC236}">
                  <a16:creationId xmlns="" xmlns:a16="http://schemas.microsoft.com/office/drawing/2014/main" id="{ECF4C80E-42FD-264E-9D3E-F48C22197A47}"/>
                </a:ext>
              </a:extLst>
            </p:cNvPr>
            <p:cNvSpPr/>
            <p:nvPr/>
          </p:nvSpPr>
          <p:spPr>
            <a:xfrm>
              <a:off x="7092141" y="1886739"/>
              <a:ext cx="570708" cy="505078"/>
            </a:xfrm>
            <a:prstGeom prst="mathPlus">
              <a:avLst/>
            </a:prstGeom>
            <a:solidFill>
              <a:schemeClr val="accent1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Equals 20">
              <a:extLst>
                <a:ext uri="{FF2B5EF4-FFF2-40B4-BE49-F238E27FC236}">
                  <a16:creationId xmlns="" xmlns:a16="http://schemas.microsoft.com/office/drawing/2014/main" id="{1169E903-2C21-074F-94E9-791E1BCF635E}"/>
                </a:ext>
              </a:extLst>
            </p:cNvPr>
            <p:cNvSpPr/>
            <p:nvPr/>
          </p:nvSpPr>
          <p:spPr>
            <a:xfrm>
              <a:off x="7092140" y="5034747"/>
              <a:ext cx="570708" cy="442149"/>
            </a:xfrm>
            <a:prstGeom prst="mathEqual">
              <a:avLst/>
            </a:prstGeom>
            <a:solidFill>
              <a:schemeClr val="accent1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Arrow: Chevron 51">
              <a:extLst>
                <a:ext uri="{FF2B5EF4-FFF2-40B4-BE49-F238E27FC236}">
                  <a16:creationId xmlns="" xmlns:a16="http://schemas.microsoft.com/office/drawing/2014/main" id="{4DE50F47-4E3E-6B4A-8A10-5EC5A5191504}"/>
                </a:ext>
              </a:extLst>
            </p:cNvPr>
            <p:cNvSpPr/>
            <p:nvPr/>
          </p:nvSpPr>
          <p:spPr>
            <a:xfrm rot="16200000">
              <a:off x="7126334" y="3397708"/>
              <a:ext cx="432601" cy="518718"/>
            </a:xfrm>
            <a:prstGeom prst="chevron">
              <a:avLst>
                <a:gd name="adj" fmla="val 57229"/>
              </a:avLst>
            </a:prstGeom>
            <a:solidFill>
              <a:schemeClr val="accent1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87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&amp;L">
      <a:dk1>
        <a:srgbClr val="3F3F3F"/>
      </a:dk1>
      <a:lt1>
        <a:srgbClr val="E0E0E0"/>
      </a:lt1>
      <a:dk2>
        <a:srgbClr val="124989"/>
      </a:dk2>
      <a:lt2>
        <a:srgbClr val="FFFFFF"/>
      </a:lt2>
      <a:accent1>
        <a:srgbClr val="A29559"/>
      </a:accent1>
      <a:accent2>
        <a:srgbClr val="2A93D0"/>
      </a:accent2>
      <a:accent3>
        <a:srgbClr val="A5A5A5"/>
      </a:accent3>
      <a:accent4>
        <a:srgbClr val="D2232A"/>
      </a:accent4>
      <a:accent5>
        <a:srgbClr val="41AD49"/>
      </a:accent5>
      <a:accent6>
        <a:srgbClr val="A6BBD2"/>
      </a:accent6>
      <a:hlink>
        <a:srgbClr val="2A93D0"/>
      </a:hlink>
      <a:folHlink>
        <a:srgbClr val="2A93D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396</Words>
  <Application>Microsoft Office PowerPoint</Application>
  <PresentationFormat>On-screen Show (4:3)</PresentationFormat>
  <Paragraphs>203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Segoe UI</vt:lpstr>
      <vt:lpstr>Tahoma</vt:lpstr>
      <vt:lpstr>Wingdings</vt:lpstr>
      <vt:lpstr>Office Theme</vt:lpstr>
      <vt:lpstr> Digital Banking Transformation</vt:lpstr>
      <vt:lpstr>Y&amp;L Global Overview – Growing and Innovating with our Customers</vt:lpstr>
      <vt:lpstr>Customer Centric Engagement Models – Flexible &amp; Responsive </vt:lpstr>
      <vt:lpstr>Delivering Value &amp; Innovation  to our Banking Customers  Locally and Globally</vt:lpstr>
      <vt:lpstr>Strategic Partnerships  Fostering Customer Success</vt:lpstr>
      <vt:lpstr>Digital Transformation Expertise</vt:lpstr>
      <vt:lpstr>What do we do?</vt:lpstr>
      <vt:lpstr>Using Digital Transformation  to deliver CX, OX &amp; GRC</vt:lpstr>
      <vt:lpstr>Y&amp;L Digital Banking  Transformation Partners</vt:lpstr>
      <vt:lpstr>Y&amp;L Banking Industry  Digital Transformation Offerings</vt:lpstr>
      <vt:lpstr>Thank you.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Hollis</dc:creator>
  <cp:lastModifiedBy>Tony Streeter</cp:lastModifiedBy>
  <cp:revision>44</cp:revision>
  <dcterms:created xsi:type="dcterms:W3CDTF">2017-12-07T20:00:18Z</dcterms:created>
  <dcterms:modified xsi:type="dcterms:W3CDTF">2018-09-17T21:15:45Z</dcterms:modified>
</cp:coreProperties>
</file>